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</p:sldMasterIdLst>
  <p:notesMasterIdLst>
    <p:notesMasterId r:id="rId55"/>
  </p:notesMasterIdLst>
  <p:sldIdLst>
    <p:sldId id="379" r:id="rId5"/>
    <p:sldId id="397" r:id="rId6"/>
    <p:sldId id="381" r:id="rId7"/>
    <p:sldId id="385" r:id="rId8"/>
    <p:sldId id="382" r:id="rId9"/>
    <p:sldId id="257" r:id="rId10"/>
    <p:sldId id="258" r:id="rId11"/>
    <p:sldId id="400" r:id="rId12"/>
    <p:sldId id="384" r:id="rId13"/>
    <p:sldId id="398" r:id="rId14"/>
    <p:sldId id="259" r:id="rId15"/>
    <p:sldId id="394" r:id="rId16"/>
    <p:sldId id="401" r:id="rId17"/>
    <p:sldId id="402" r:id="rId18"/>
    <p:sldId id="392" r:id="rId19"/>
    <p:sldId id="404" r:id="rId20"/>
    <p:sldId id="403" r:id="rId21"/>
    <p:sldId id="405" r:id="rId22"/>
    <p:sldId id="260" r:id="rId23"/>
    <p:sldId id="399" r:id="rId24"/>
    <p:sldId id="395" r:id="rId25"/>
    <p:sldId id="406" r:id="rId26"/>
    <p:sldId id="410" r:id="rId27"/>
    <p:sldId id="256" r:id="rId28"/>
    <p:sldId id="407" r:id="rId29"/>
    <p:sldId id="264" r:id="rId30"/>
    <p:sldId id="266" r:id="rId31"/>
    <p:sldId id="290" r:id="rId32"/>
    <p:sldId id="261" r:id="rId33"/>
    <p:sldId id="267" r:id="rId34"/>
    <p:sldId id="277" r:id="rId35"/>
    <p:sldId id="278" r:id="rId36"/>
    <p:sldId id="279" r:id="rId37"/>
    <p:sldId id="281" r:id="rId38"/>
    <p:sldId id="282" r:id="rId39"/>
    <p:sldId id="291" r:id="rId40"/>
    <p:sldId id="270" r:id="rId41"/>
    <p:sldId id="283" r:id="rId42"/>
    <p:sldId id="271" r:id="rId43"/>
    <p:sldId id="411" r:id="rId44"/>
    <p:sldId id="284" r:id="rId45"/>
    <p:sldId id="285" r:id="rId46"/>
    <p:sldId id="272" r:id="rId47"/>
    <p:sldId id="286" r:id="rId48"/>
    <p:sldId id="287" r:id="rId49"/>
    <p:sldId id="288" r:id="rId50"/>
    <p:sldId id="289" r:id="rId51"/>
    <p:sldId id="276" r:id="rId52"/>
    <p:sldId id="275" r:id="rId53"/>
    <p:sldId id="408" r:id="rId54"/>
  </p:sldIdLst>
  <p:sldSz cx="9144000" cy="6858000" type="screen4x3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collans, Colleen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660066"/>
    <a:srgbClr val="CCFFCC"/>
    <a:srgbClr val="9900CC"/>
    <a:srgbClr val="808080"/>
    <a:srgbClr val="FF9900"/>
    <a:srgbClr val="FF00FF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3" autoAdjust="0"/>
    <p:restoredTop sz="74629" autoAdjust="0"/>
  </p:normalViewPr>
  <p:slideViewPr>
    <p:cSldViewPr>
      <p:cViewPr>
        <p:scale>
          <a:sx n="100" d="100"/>
          <a:sy n="100" d="100"/>
        </p:scale>
        <p:origin x="-2220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1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9EDC8-89A7-48B0-8761-126B26E1F6AE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4241B-36BC-4963-9704-A1C389D13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0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29CD6-163F-4C7F-9090-285DC449FC5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13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03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stack for multiple APIs. </a:t>
            </a:r>
          </a:p>
          <a:p>
            <a:r>
              <a:rPr lang="en-GB" dirty="0"/>
              <a:t>Import is done once with a single pipeline and multiple APIs are served from the same </a:t>
            </a:r>
            <a:r>
              <a:rPr lang="en-GB" dirty="0" err="1"/>
              <a:t>ElasticSearch</a:t>
            </a:r>
            <a:r>
              <a:rPr lang="en-GB" dirty="0"/>
              <a:t> store. </a:t>
            </a:r>
          </a:p>
          <a:p>
            <a:r>
              <a:rPr lang="en-GB" dirty="0"/>
              <a:t>We use identical stacks where we want to import data into test environments and promote it to Live.</a:t>
            </a:r>
          </a:p>
          <a:p>
            <a:endParaRPr lang="en-GB" dirty="0"/>
          </a:p>
          <a:p>
            <a:r>
              <a:rPr lang="en-GB" dirty="0"/>
              <a:t>New DELTA Editorial System for editing and adding new content.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Domain Model is a conceptual</a:t>
            </a:r>
            <a:r>
              <a:rPr lang="en-GB" baseline="0" dirty="0" smtClean="0"/>
              <a:t> representation of </a:t>
            </a:r>
            <a:r>
              <a:rPr lang="en-GB" dirty="0" smtClean="0"/>
              <a:t>all </a:t>
            </a:r>
            <a:r>
              <a:rPr lang="en-GB" dirty="0"/>
              <a:t>the high level </a:t>
            </a:r>
            <a:r>
              <a:rPr lang="en-GB" dirty="0" smtClean="0"/>
              <a:t>concepts that are inherent</a:t>
            </a:r>
            <a:r>
              <a:rPr lang="en-GB" baseline="0" dirty="0" smtClean="0"/>
              <a:t> in our Dictionary data</a:t>
            </a:r>
            <a:r>
              <a:rPr lang="en-GB" dirty="0" smtClean="0"/>
              <a:t> </a:t>
            </a:r>
            <a:r>
              <a:rPr lang="en-GB" dirty="0"/>
              <a:t>using the terms of the </a:t>
            </a:r>
            <a:r>
              <a:rPr lang="en-GB" dirty="0" smtClean="0"/>
              <a:t>domain.</a:t>
            </a:r>
            <a:endParaRPr lang="en-GB" dirty="0"/>
          </a:p>
          <a:p>
            <a:r>
              <a:rPr lang="en-GB" dirty="0" smtClean="0"/>
              <a:t>This was constructed by gathering information from the </a:t>
            </a:r>
            <a:r>
              <a:rPr lang="en-GB" dirty="0"/>
              <a:t>people in the </a:t>
            </a:r>
            <a:r>
              <a:rPr lang="en-GB" dirty="0" smtClean="0"/>
              <a:t>business;</a:t>
            </a:r>
            <a:r>
              <a:rPr lang="en-GB" baseline="0" dirty="0" smtClean="0"/>
              <a:t> the f</a:t>
            </a:r>
            <a:r>
              <a:rPr lang="en-GB" dirty="0" smtClean="0"/>
              <a:t>ocus </a:t>
            </a:r>
            <a:r>
              <a:rPr lang="en-GB" dirty="0"/>
              <a:t>on the concepts and key data items and their </a:t>
            </a:r>
            <a:r>
              <a:rPr lang="en-GB" dirty="0" smtClean="0"/>
              <a:t>relations and is</a:t>
            </a:r>
            <a:r>
              <a:rPr lang="en-GB" baseline="0" dirty="0" smtClean="0"/>
              <a:t> not an </a:t>
            </a:r>
            <a:r>
              <a:rPr lang="en-GB" dirty="0" smtClean="0"/>
              <a:t>implementation </a:t>
            </a:r>
            <a:r>
              <a:rPr lang="en-GB" dirty="0"/>
              <a:t>or </a:t>
            </a:r>
            <a:r>
              <a:rPr lang="en-GB" dirty="0" smtClean="0"/>
              <a:t>representation</a:t>
            </a:r>
            <a:r>
              <a:rPr lang="en-GB" baseline="0" dirty="0" smtClean="0"/>
              <a:t> guide.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3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94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Tests test data features and expected results via the real APIs of the system</a:t>
            </a:r>
          </a:p>
          <a:p>
            <a:endParaRPr lang="en-GB" dirty="0"/>
          </a:p>
          <a:p>
            <a:r>
              <a:rPr lang="en-GB" dirty="0"/>
              <a:t>We have similar tests for other APIs and processes in the system</a:t>
            </a:r>
          </a:p>
          <a:p>
            <a:endParaRPr lang="en-GB" dirty="0"/>
          </a:p>
          <a:p>
            <a:r>
              <a:rPr lang="en-GB" dirty="0"/>
              <a:t>Don’t change nearly as often as unit tests. Test real external interfaces.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Domain Specific Language – Entries, Senses, Import, Web API, Headword.</a:t>
            </a:r>
          </a:p>
          <a:p>
            <a:endParaRPr lang="en-GB" dirty="0"/>
          </a:p>
          <a:p>
            <a:r>
              <a:rPr lang="en-GB" dirty="0"/>
              <a:t>Uses the language of our domain and system. </a:t>
            </a:r>
          </a:p>
          <a:p>
            <a:endParaRPr lang="en-GB" dirty="0"/>
          </a:p>
          <a:p>
            <a:r>
              <a:rPr lang="en-GB" dirty="0"/>
              <a:t>Build on standard Python Unit Test frameworks –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LeapTestCase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inherits from </a:t>
            </a:r>
            <a:r>
              <a:rPr lang="en-GB" dirty="0" err="1"/>
              <a:t>unittest.TestCase</a:t>
            </a:r>
            <a:r>
              <a:rPr lang="en-GB" dirty="0"/>
              <a:t>. Runs in Nose or </a:t>
            </a:r>
            <a:r>
              <a:rPr lang="en-GB" dirty="0" err="1"/>
              <a:t>PyTest</a:t>
            </a:r>
            <a:r>
              <a:rPr lang="en-GB" dirty="0"/>
              <a:t> test runners etc…</a:t>
            </a:r>
          </a:p>
          <a:p>
            <a:r>
              <a:rPr lang="en-GB" dirty="0"/>
              <a:t>But all the Python testing language is hidden in the framework so it is not exposed to test writers. </a:t>
            </a:r>
            <a:r>
              <a:rPr lang="en-GB" b="1" dirty="0"/>
              <a:t>No asserts in the test.</a:t>
            </a:r>
          </a:p>
          <a:p>
            <a:endParaRPr lang="en-GB" dirty="0"/>
          </a:p>
          <a:p>
            <a:r>
              <a:rPr lang="en-GB" b="1" dirty="0"/>
              <a:t>Like BDD approaches.</a:t>
            </a:r>
          </a:p>
          <a:p>
            <a:r>
              <a:rPr lang="en-GB" b="1" dirty="0"/>
              <a:t>Advantages over BDD text framework  – you can directly breakpoint and debug tests.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63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29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85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69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6A20-C360-4670-B8B9-F8831A3B3AD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2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7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7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E06A20-C360-4670-B8B9-F8831A3B3AD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445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 </a:t>
            </a:r>
            <a:r>
              <a:rPr lang="en-US" dirty="0"/>
              <a:t>Architecture </a:t>
            </a:r>
          </a:p>
          <a:p>
            <a:r>
              <a:rPr lang="en-US" dirty="0"/>
              <a:t>All components in one</a:t>
            </a:r>
          </a:p>
          <a:p>
            <a:r>
              <a:rPr lang="en-US" dirty="0"/>
              <a:t>Horizontal Layers</a:t>
            </a:r>
          </a:p>
          <a:p>
            <a:pPr lvl="1"/>
            <a:r>
              <a:rPr lang="en-US" dirty="0"/>
              <a:t>Each layer has an specific role.</a:t>
            </a:r>
          </a:p>
          <a:p>
            <a:pPr lvl="1"/>
            <a:r>
              <a:rPr lang="en-US" dirty="0"/>
              <a:t>Abstraction between layers (Presentation layer doesn’t know about Persistence Layer)</a:t>
            </a:r>
          </a:p>
          <a:p>
            <a:pPr lvl="1"/>
            <a:r>
              <a:rPr lang="en-US" dirty="0"/>
              <a:t>Dependencies between layers</a:t>
            </a:r>
          </a:p>
          <a:p>
            <a:r>
              <a:rPr lang="en-US" dirty="0"/>
              <a:t>Data Access Object Pattern</a:t>
            </a:r>
          </a:p>
          <a:p>
            <a:r>
              <a:rPr lang="en-US" dirty="0"/>
              <a:t>This architecture </a:t>
            </a:r>
            <a:r>
              <a:rPr lang="en-US" dirty="0" smtClean="0"/>
              <a:t>makes it very difficult to scale.</a:t>
            </a:r>
            <a:r>
              <a:rPr lang="en-US" baseline="0" dirty="0" smtClean="0"/>
              <a:t> Changes are also complex due to inherent dependencies within the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24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 it into services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</a:t>
            </a:r>
            <a:r>
              <a:rPr lang="en-US" dirty="0" smtClean="0"/>
              <a:t>service </a:t>
            </a:r>
            <a:r>
              <a:rPr lang="en-US" dirty="0"/>
              <a:t>does a </a:t>
            </a:r>
            <a:r>
              <a:rPr lang="en-US" dirty="0" smtClean="0"/>
              <a:t>specific </a:t>
            </a:r>
            <a:r>
              <a:rPr lang="en-US" dirty="0"/>
              <a:t>thing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Services </a:t>
            </a:r>
            <a:r>
              <a:rPr lang="en-US" dirty="0" smtClean="0"/>
              <a:t>are interconnected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548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/>
              <a:t>evolution of the Service Oriented </a:t>
            </a:r>
            <a:r>
              <a:rPr lang="en-US" dirty="0" smtClean="0"/>
              <a:t>Architecture:</a:t>
            </a:r>
            <a:endParaRPr lang="en-US" dirty="0"/>
          </a:p>
          <a:p>
            <a:r>
              <a:rPr lang="en-US" dirty="0"/>
              <a:t>Separated Services components</a:t>
            </a:r>
          </a:p>
          <a:p>
            <a:pPr lvl="1"/>
            <a:r>
              <a:rPr lang="en-US" dirty="0"/>
              <a:t>Service components </a:t>
            </a:r>
            <a:r>
              <a:rPr lang="en-US" dirty="0" smtClean="0"/>
              <a:t>contain </a:t>
            </a:r>
            <a:r>
              <a:rPr lang="en-US" dirty="0"/>
              <a:t>more than one module</a:t>
            </a:r>
          </a:p>
          <a:p>
            <a:pPr lvl="1"/>
            <a:r>
              <a:rPr lang="en-US" dirty="0"/>
              <a:t>Separately Deployed unit</a:t>
            </a:r>
          </a:p>
          <a:p>
            <a:pPr lvl="1"/>
            <a:r>
              <a:rPr lang="en-US" dirty="0"/>
              <a:t>Easy to test</a:t>
            </a:r>
          </a:p>
          <a:p>
            <a:r>
              <a:rPr lang="en-US" dirty="0"/>
              <a:t>Highly scalable – 2 dimensions</a:t>
            </a:r>
          </a:p>
          <a:p>
            <a:pPr lvl="1"/>
            <a:r>
              <a:rPr lang="en-US" dirty="0"/>
              <a:t>Horizontal scalable (More service components)</a:t>
            </a:r>
          </a:p>
          <a:p>
            <a:pPr lvl="1"/>
            <a:r>
              <a:rPr lang="en-US" dirty="0"/>
              <a:t>Vertical scalable (Larger Infrastructure )</a:t>
            </a:r>
          </a:p>
          <a:p>
            <a:r>
              <a:rPr lang="en-US" dirty="0"/>
              <a:t>Distributed Architecture</a:t>
            </a:r>
          </a:p>
          <a:p>
            <a:pPr lvl="1"/>
            <a:r>
              <a:rPr lang="en-US" dirty="0"/>
              <a:t>Fully decoupled</a:t>
            </a:r>
          </a:p>
          <a:p>
            <a:pPr lvl="1"/>
            <a:r>
              <a:rPr lang="en-US" dirty="0"/>
              <a:t>Easily Accessible (REST, SOAP, RPC…</a:t>
            </a:r>
          </a:p>
          <a:p>
            <a:pPr lvl="1"/>
            <a:endParaRPr lang="en-US" dirty="0"/>
          </a:p>
          <a:p>
            <a:r>
              <a:rPr lang="en-US" dirty="0"/>
              <a:t>Microservices are not suitable to solve problems which </a:t>
            </a:r>
            <a:r>
              <a:rPr lang="en-US" dirty="0" smtClean="0"/>
              <a:t>require </a:t>
            </a:r>
            <a:r>
              <a:rPr lang="en-US" dirty="0"/>
              <a:t>high performance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Low coupling</a:t>
            </a:r>
          </a:p>
          <a:p>
            <a:r>
              <a:rPr lang="en-US" dirty="0" smtClean="0"/>
              <a:t>High Cohesion</a:t>
            </a:r>
          </a:p>
          <a:p>
            <a:r>
              <a:rPr lang="en-US" dirty="0" smtClean="0"/>
              <a:t>Break it down into Services</a:t>
            </a:r>
          </a:p>
          <a:p>
            <a:r>
              <a:rPr lang="en-US" dirty="0" smtClean="0"/>
              <a:t>Scalability</a:t>
            </a:r>
          </a:p>
          <a:p>
            <a:r>
              <a:rPr lang="en-US" dirty="0" smtClean="0"/>
              <a:t>Testability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33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Minimalistic web Application Framework.</a:t>
            </a:r>
          </a:p>
          <a:p>
            <a:pPr lvl="1"/>
            <a:r>
              <a:rPr lang="en-US" dirty="0"/>
              <a:t>No Persistence layer </a:t>
            </a:r>
          </a:p>
          <a:p>
            <a:r>
              <a:rPr lang="en-US" dirty="0"/>
              <a:t>Just two dependencies</a:t>
            </a:r>
          </a:p>
          <a:p>
            <a:pPr lvl="1"/>
            <a:r>
              <a:rPr lang="en-US" dirty="0" err="1"/>
              <a:t>Werkzeug</a:t>
            </a:r>
            <a:r>
              <a:rPr lang="en-US" dirty="0"/>
              <a:t> (WSGI Daemon)</a:t>
            </a:r>
          </a:p>
          <a:p>
            <a:pPr lvl="1"/>
            <a:r>
              <a:rPr lang="en-US" dirty="0"/>
              <a:t>Jinja </a:t>
            </a:r>
          </a:p>
          <a:p>
            <a:r>
              <a:rPr lang="en-US" dirty="0"/>
              <a:t>Several Flask extensions </a:t>
            </a:r>
          </a:p>
          <a:p>
            <a:r>
              <a:rPr lang="en-US" dirty="0"/>
              <a:t>Flexibility + Simplicity</a:t>
            </a:r>
          </a:p>
          <a:p>
            <a:r>
              <a:rPr lang="en-US" dirty="0"/>
              <a:t>Production 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885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053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 </a:t>
            </a:r>
            <a:r>
              <a:rPr lang="en-GB" dirty="0" err="1"/>
              <a:t>uwsgi_app</a:t>
            </a:r>
            <a:r>
              <a:rPr lang="en-GB" dirty="0"/>
              <a:t>()  - &gt;  is used by </a:t>
            </a:r>
            <a:r>
              <a:rPr lang="en-GB" dirty="0" err="1"/>
              <a:t>uwsgi</a:t>
            </a:r>
            <a:r>
              <a:rPr lang="en-GB" dirty="0"/>
              <a:t> server and it just runs -  we don’t have to care about anything else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18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encapsulate the Developer application to configure the correct </a:t>
            </a:r>
            <a:r>
              <a:rPr lang="en-GB" dirty="0" err="1"/>
              <a:t>url</a:t>
            </a:r>
            <a:r>
              <a:rPr lang="en-GB" dirty="0"/>
              <a:t> of our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005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4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simple example to look up the definitions of the word python in English.</a:t>
            </a:r>
          </a:p>
          <a:p>
            <a:r>
              <a:rPr lang="en-GB" dirty="0"/>
              <a:t>The JSON result model is quite detailed and is documented on the website with some examples.</a:t>
            </a:r>
          </a:p>
          <a:p>
            <a:endParaRPr lang="en-GB" dirty="0"/>
          </a:p>
          <a:p>
            <a:r>
              <a:rPr lang="en-GB" dirty="0"/>
              <a:t>It is freely available to anyone with a simple registration. There are also configurable examples you can run in the documentation on the website without registering.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81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define as class </a:t>
            </a:r>
            <a:r>
              <a:rPr lang="en-GB" dirty="0" err="1"/>
              <a:t>methid</a:t>
            </a:r>
            <a:r>
              <a:rPr lang="en-GB" dirty="0"/>
              <a:t> the different HTTP method that this endpoint support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71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Creating </a:t>
            </a:r>
            <a:r>
              <a:rPr lang="en-GB" dirty="0"/>
              <a:t>a docker image could get </a:t>
            </a:r>
            <a:r>
              <a:rPr lang="en-GB" dirty="0" smtClean="0"/>
              <a:t>complex</a:t>
            </a:r>
            <a:r>
              <a:rPr lang="en-GB" baseline="0" dirty="0" smtClean="0"/>
              <a:t> so</a:t>
            </a:r>
            <a:r>
              <a:rPr lang="en-GB" dirty="0" smtClean="0"/>
              <a:t> </a:t>
            </a:r>
            <a:r>
              <a:rPr lang="en-GB" dirty="0"/>
              <a:t>it is important to test that the image is built properly – Continuous deployment or Continuous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3535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Docker: Implements </a:t>
            </a:r>
            <a:r>
              <a:rPr lang="en-US" dirty="0"/>
              <a:t>a high-level API to provide lightweight containers that run process in isolation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734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Creating a </a:t>
            </a:r>
            <a:r>
              <a:rPr lang="en-GB" dirty="0" err="1" smtClean="0"/>
              <a:t>docker</a:t>
            </a:r>
            <a:r>
              <a:rPr lang="en-GB" dirty="0" smtClean="0"/>
              <a:t> image could get complex</a:t>
            </a:r>
            <a:r>
              <a:rPr lang="en-GB" baseline="0" dirty="0" smtClean="0"/>
              <a:t> so</a:t>
            </a:r>
            <a:r>
              <a:rPr lang="en-GB" dirty="0" smtClean="0"/>
              <a:t> it is important to test that the image is built properly – Continuous deployment or Continuous delivery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8404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Kubernetes is a system that helps us to deploy microservices using docker containers </a:t>
            </a:r>
          </a:p>
          <a:p>
            <a:pPr marL="171450" indent="-171450">
              <a:buFontTx/>
              <a:buChar char="-"/>
            </a:pPr>
            <a:r>
              <a:rPr lang="en-GB" dirty="0"/>
              <a:t>Pod Deployable unit </a:t>
            </a:r>
          </a:p>
          <a:p>
            <a:pPr marL="171450" indent="-171450">
              <a:buFontTx/>
              <a:buChar char="-"/>
            </a:pPr>
            <a:r>
              <a:rPr lang="en-GB" dirty="0"/>
              <a:t>Services interface where pods are exposes </a:t>
            </a:r>
          </a:p>
          <a:p>
            <a:pPr marL="171450" indent="-171450">
              <a:buFontTx/>
              <a:buChar char="-"/>
            </a:pPr>
            <a:r>
              <a:rPr lang="en-GB" dirty="0"/>
              <a:t>Deployment strategies: Recreate, Blue/green, Canary (sub set of users), Roll out a new version, and others…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424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78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81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70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scale vertically a node can monitor the capacity of the other nodes and add nodes to the cluster to make its capacity </a:t>
            </a:r>
            <a:r>
              <a:rPr lang="en-GB" dirty="0" smtClean="0"/>
              <a:t>bigger when</a:t>
            </a:r>
            <a:r>
              <a:rPr lang="en-GB" baseline="0" dirty="0" smtClean="0"/>
              <a:t> required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145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10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783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472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4AA49-C5C6-C649-82FA-42EB664AA029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09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4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06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05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 way the system had evolved</a:t>
            </a:r>
            <a:r>
              <a:rPr lang="en-GB" baseline="0" dirty="0" smtClean="0"/>
              <a:t> we had </a:t>
            </a:r>
            <a:r>
              <a:rPr lang="en-GB" dirty="0" smtClean="0"/>
              <a:t>2 </a:t>
            </a:r>
            <a:r>
              <a:rPr lang="en-GB" dirty="0"/>
              <a:t>separate </a:t>
            </a:r>
            <a:r>
              <a:rPr lang="en-GB" dirty="0" smtClean="0"/>
              <a:t>stacks: one </a:t>
            </a:r>
            <a:r>
              <a:rPr lang="en-GB" dirty="0"/>
              <a:t>for Web and one for Dev </a:t>
            </a:r>
            <a:r>
              <a:rPr lang="en-GB" dirty="0" smtClean="0"/>
              <a:t>API.</a:t>
            </a:r>
            <a:r>
              <a:rPr lang="en-GB" baseline="0" dirty="0" smtClean="0"/>
              <a:t> The p</a:t>
            </a:r>
            <a:r>
              <a:rPr lang="en-GB" dirty="0" smtClean="0"/>
              <a:t>ipeline </a:t>
            </a:r>
            <a:r>
              <a:rPr lang="en-GB" dirty="0"/>
              <a:t>would be run separately for each environment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55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E4241B-36BC-4963-9704-A1C389D13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12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8010_Powerpoint_Hom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08288" y="2257425"/>
            <a:ext cx="6335712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00" y="2149552"/>
            <a:ext cx="8571838" cy="443030"/>
          </a:xfrm>
        </p:spPr>
        <p:txBody>
          <a:bodyPr tIns="0" anchor="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7338" y="2634372"/>
            <a:ext cx="8572500" cy="546100"/>
          </a:xfrm>
        </p:spPr>
        <p:txBody>
          <a:bodyPr t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600" b="0" i="0">
                <a:solidFill>
                  <a:srgbClr val="74767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87338" y="3358256"/>
            <a:ext cx="8572500" cy="336516"/>
          </a:xfrm>
        </p:spPr>
        <p:txBody>
          <a:bodyPr t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93688" y="3628840"/>
            <a:ext cx="8566150" cy="1503836"/>
          </a:xfrm>
        </p:spPr>
        <p:txBody>
          <a:bodyPr t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rgbClr val="747679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089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F4FF9-9324-484F-8A9E-95AEBCD10A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18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l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93688" y="2243138"/>
            <a:ext cx="8567737" cy="4140200"/>
          </a:xfrm>
          <a:prstGeom prst="rect">
            <a:avLst/>
          </a:prstGeom>
          <a:solidFill>
            <a:srgbClr val="0021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527408"/>
            <a:ext cx="8571838" cy="443030"/>
          </a:xfrm>
        </p:spPr>
        <p:txBody>
          <a:bodyPr tIns="0"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20000" y="3012228"/>
            <a:ext cx="8572500" cy="546100"/>
          </a:xfrm>
        </p:spPr>
        <p:txBody>
          <a:bodyPr t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600" b="0" i="0">
                <a:solidFill>
                  <a:srgbClr val="E7E7E7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20000" y="3736112"/>
            <a:ext cx="8572500" cy="336516"/>
          </a:xfrm>
        </p:spPr>
        <p:txBody>
          <a:bodyPr t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20000" y="4006696"/>
            <a:ext cx="8566150" cy="1503836"/>
          </a:xfrm>
        </p:spPr>
        <p:txBody>
          <a:bodyPr t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rgbClr val="E7E7E7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08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93688" y="2243138"/>
            <a:ext cx="8567737" cy="4140200"/>
          </a:xfrm>
          <a:prstGeom prst="rect">
            <a:avLst/>
          </a:prstGeom>
          <a:solidFill>
            <a:srgbClr val="7476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527408"/>
            <a:ext cx="8571838" cy="443030"/>
          </a:xfrm>
        </p:spPr>
        <p:txBody>
          <a:bodyPr tIns="0"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20000" y="3012228"/>
            <a:ext cx="8572500" cy="546100"/>
          </a:xfrm>
        </p:spPr>
        <p:txBody>
          <a:bodyPr t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2600" b="0" i="0">
                <a:solidFill>
                  <a:srgbClr val="E7E7E7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720000" y="3736112"/>
            <a:ext cx="8572500" cy="336516"/>
          </a:xfrm>
        </p:spPr>
        <p:txBody>
          <a:bodyPr t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20000" y="4006696"/>
            <a:ext cx="8566150" cy="1503836"/>
          </a:xfrm>
        </p:spPr>
        <p:txBody>
          <a:bodyPr t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rgbClr val="E7E7E7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82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7338" y="1269657"/>
            <a:ext cx="6936756" cy="485775"/>
          </a:xfrm>
        </p:spPr>
        <p:txBody>
          <a:bodyPr tIns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600" b="0">
                <a:solidFill>
                  <a:srgbClr val="747679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93688" y="2110852"/>
            <a:ext cx="8566150" cy="4267723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0">
              <a:solidFill>
                <a:srgbClr val="74767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52297-F2A6-4E43-968A-6668C28F13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7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000" y="2243138"/>
            <a:ext cx="8572904" cy="4135437"/>
          </a:xfrm>
        </p:spPr>
        <p:txBody>
          <a:bodyPr/>
          <a:lstStyle>
            <a:lvl1pPr>
              <a:buNone/>
              <a:defRPr baseline="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87338" y="1269657"/>
            <a:ext cx="6936756" cy="485775"/>
          </a:xfrm>
        </p:spPr>
        <p:txBody>
          <a:bodyPr tIns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600" b="0">
                <a:solidFill>
                  <a:srgbClr val="747679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0">
              <a:solidFill>
                <a:srgbClr val="747679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E564E-AF75-48BF-B50D-E11F847B31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88000" y="2243138"/>
            <a:ext cx="8568000" cy="4159222"/>
          </a:xfrm>
        </p:spPr>
        <p:txBody>
          <a:bodyPr rtlCol="0">
            <a:normAutofit/>
          </a:bodyPr>
          <a:lstStyle>
            <a:lvl1pPr marL="266700" marR="0" indent="-2667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87338" y="1269657"/>
            <a:ext cx="6936756" cy="485775"/>
          </a:xfrm>
        </p:spPr>
        <p:txBody>
          <a:bodyPr tIns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600" b="0">
                <a:solidFill>
                  <a:srgbClr val="747679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88334" y="5852688"/>
            <a:ext cx="3760392" cy="525886"/>
          </a:xfrm>
          <a:solidFill>
            <a:srgbClr val="717EBD"/>
          </a:solidFill>
        </p:spPr>
        <p:txBody>
          <a:bodyPr lIns="144000" tIns="108000" bIns="108000" anchor="b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2000" b="1" i="0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0">
              <a:solidFill>
                <a:srgbClr val="747679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F3591-8B15-4278-8305-DB78241D31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92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88000" y="2243138"/>
            <a:ext cx="4068000" cy="415922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87338" y="1269657"/>
            <a:ext cx="6936756" cy="485775"/>
          </a:xfrm>
        </p:spPr>
        <p:txBody>
          <a:bodyPr tIns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600" b="0">
                <a:solidFill>
                  <a:srgbClr val="747679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45466" y="2117185"/>
            <a:ext cx="4211470" cy="426138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0">
              <a:solidFill>
                <a:srgbClr val="747679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81EAA-845E-4BC5-AFD9-973DC29449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0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87338" y="1269657"/>
            <a:ext cx="6936756" cy="485775"/>
          </a:xfrm>
        </p:spPr>
        <p:txBody>
          <a:bodyPr tIns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600" b="0">
                <a:solidFill>
                  <a:srgbClr val="747679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356000" y="2243138"/>
            <a:ext cx="4500936" cy="4135436"/>
          </a:xfrm>
          <a:solidFill>
            <a:srgbClr val="0082C0"/>
          </a:solidFill>
        </p:spPr>
        <p:txBody>
          <a:bodyPr lIns="216000" tIns="144000" rIns="72000">
            <a:normAutofit/>
          </a:bodyPr>
          <a:lstStyle>
            <a:lvl1pPr>
              <a:spcBef>
                <a:spcPts val="400"/>
              </a:spcBef>
              <a:buFontTx/>
              <a:buNone/>
              <a:defRPr sz="1700">
                <a:solidFill>
                  <a:srgbClr val="FFFFFF"/>
                </a:solidFill>
              </a:defRPr>
            </a:lvl1pPr>
            <a:lvl2pPr>
              <a:spcBef>
                <a:spcPts val="400"/>
              </a:spcBef>
              <a:buFontTx/>
              <a:buNone/>
              <a:defRPr sz="1700">
                <a:solidFill>
                  <a:srgbClr val="FFFFFF"/>
                </a:solidFill>
              </a:defRPr>
            </a:lvl2pPr>
            <a:lvl3pPr>
              <a:spcBef>
                <a:spcPts val="400"/>
              </a:spcBef>
              <a:buFontTx/>
              <a:buNone/>
              <a:defRPr sz="1700">
                <a:solidFill>
                  <a:srgbClr val="FFFFFF"/>
                </a:solidFill>
              </a:defRPr>
            </a:lvl3pPr>
            <a:lvl4pPr>
              <a:spcBef>
                <a:spcPts val="400"/>
              </a:spcBef>
              <a:buFontTx/>
              <a:buNone/>
              <a:defRPr sz="1700">
                <a:solidFill>
                  <a:srgbClr val="FFFFFF"/>
                </a:solidFill>
              </a:defRPr>
            </a:lvl4pPr>
            <a:lvl5pPr>
              <a:spcBef>
                <a:spcPts val="400"/>
              </a:spcBef>
              <a:buFontTx/>
              <a:buNone/>
              <a:defRPr sz="17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88000" y="2243138"/>
            <a:ext cx="4068000" cy="4159222"/>
          </a:xfrm>
        </p:spPr>
        <p:txBody>
          <a:bodyPr rtlCol="0">
            <a:normAutofit/>
          </a:bodyPr>
          <a:lstStyle>
            <a:lvl1pPr marL="266700" marR="0" indent="-2667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  <a:p>
            <a:pPr lvl="0"/>
            <a:endParaRPr lang="en-US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b="0">
              <a:solidFill>
                <a:srgbClr val="747679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2FCB7-E4E6-42DA-AEB2-29F64826A2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B54736-3C4C-9E45-8A1B-391D1A254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8260F1-ED63-9E48-8444-AA1EC251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0CCFDA-ECFC-AD42-ABA9-59D9CD286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5E327CE-2348-CF4B-9483-FE42206F8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B98F24-9B1B-2040-A42A-4CAB35BF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DFE80-0399-DA4F-959F-F3341D9BE4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69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87338" y="0"/>
            <a:ext cx="6937375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87338" y="2116138"/>
            <a:ext cx="8574087" cy="395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1825" y="6402388"/>
            <a:ext cx="8135938" cy="3651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100" b="1" smtClean="0">
                <a:solidFill>
                  <a:srgbClr val="002147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0">
              <a:solidFill>
                <a:srgbClr val="747679"/>
              </a:solidFill>
              <a:ea typeface="ＭＳ Ｐゴシック" pitchFamily="-112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7338" y="6391275"/>
            <a:ext cx="344487" cy="360363"/>
          </a:xfrm>
          <a:prstGeom prst="rect">
            <a:avLst/>
          </a:prstGeom>
        </p:spPr>
        <p:txBody>
          <a:bodyPr vert="horz" wrap="square" lIns="0" tIns="45720" rIns="0" bIns="0" numCol="1" anchor="ctr" anchorCtr="0" compatLnSpc="1">
            <a:prstTxWarp prst="textNoShape">
              <a:avLst/>
            </a:prstTxWarp>
          </a:bodyPr>
          <a:lstStyle>
            <a:lvl1pPr>
              <a:defRPr sz="1100" smtClean="0">
                <a:solidFill>
                  <a:srgbClr val="898C94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CEF260A5-D1A4-459F-A780-C0AD09A8A8D0}" type="slidenum">
              <a:rPr lang="en-US">
                <a:ea typeface="ＭＳ Ｐゴシック" pitchFamily="-112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pitchFamily="-112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7338" y="1917700"/>
            <a:ext cx="8569325" cy="1588"/>
          </a:xfrm>
          <a:prstGeom prst="line">
            <a:avLst/>
          </a:prstGeom>
          <a:ln w="7620" cap="flat" cmpd="sng" algn="ctr">
            <a:solidFill>
              <a:srgbClr val="00214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9" descr="8010_Powerpoint_Page.jpg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0"/>
            <a:ext cx="1584325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678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600" b="1" kern="1200">
          <a:solidFill>
            <a:srgbClr val="002147"/>
          </a:solidFill>
          <a:latin typeface="+mj-lt"/>
          <a:ea typeface="ＭＳ Ｐゴシック" pitchFamily="-112" charset="-128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600" b="1">
          <a:solidFill>
            <a:srgbClr val="002147"/>
          </a:solidFill>
          <a:latin typeface="Arial" charset="0"/>
          <a:ea typeface="ＭＳ Ｐゴシック" pitchFamily="-112" charset="-128"/>
        </a:defRPr>
      </a:lvl9pPr>
    </p:titleStyle>
    <p:bodyStyle>
      <a:lvl1pPr marL="266700" indent="-2667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000000"/>
          </a:solidFill>
          <a:latin typeface="+mn-lt"/>
          <a:ea typeface="ＭＳ Ｐゴシック" pitchFamily="-112" charset="-128"/>
          <a:cs typeface="+mn-cs"/>
        </a:defRPr>
      </a:lvl1pPr>
      <a:lvl2pPr marL="625475" indent="-35877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00"/>
          </a:solidFill>
          <a:latin typeface="+mn-lt"/>
          <a:ea typeface="ＭＳ Ｐゴシック" pitchFamily="-112" charset="-128"/>
          <a:cs typeface="+mn-cs"/>
        </a:defRPr>
      </a:lvl2pPr>
      <a:lvl3pPr marL="892175" indent="-2667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000000"/>
          </a:solidFill>
          <a:latin typeface="+mn-lt"/>
          <a:ea typeface="ＭＳ Ｐゴシック" pitchFamily="-112" charset="-128"/>
          <a:cs typeface="+mn-cs"/>
        </a:defRPr>
      </a:lvl3pPr>
      <a:lvl4pPr marL="1168400" indent="-27622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0000"/>
          </a:solidFill>
          <a:latin typeface="+mn-lt"/>
          <a:ea typeface="ＭＳ Ｐゴシック" pitchFamily="-112" charset="-128"/>
          <a:cs typeface="+mn-cs"/>
        </a:defRPr>
      </a:lvl4pPr>
      <a:lvl5pPr marL="1343025" indent="-174625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rgbClr val="000000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mainlanguage.com/ddd/" TargetMode="External"/><Relationship Id="rId2" Type="http://schemas.openxmlformats.org/officeDocument/2006/relationships/hyperlink" Target="https://martinfowler.com/books/dsl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microservice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ubernetes.io/docs" TargetMode="External"/><Relationship Id="rId5" Type="http://schemas.openxmlformats.org/officeDocument/2006/relationships/hyperlink" Target="https://docs.docker.com/" TargetMode="External"/><Relationship Id="rId4" Type="http://schemas.openxmlformats.org/officeDocument/2006/relationships/hyperlink" Target="https://en.wikipedia.org/wiki/Microframework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oup.com/uk/jobs/vacancy/521/description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328AFA69-F919-3440-ADCC-F02F6DABA3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3688" y="3886200"/>
            <a:ext cx="8566150" cy="150383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18</a:t>
            </a:r>
            <a:r>
              <a:rPr lang="en-US" baseline="300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th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 October, 2018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/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</a:b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Justin Foley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Technical Manager, Dictionaries Systems Team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  <a:ea typeface="ＭＳ Ｐゴシック" charset="-128"/>
            </a:endParaRP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Email: justin.foley@oup.com</a:t>
            </a:r>
            <a:endParaRPr lang="en-GB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83250B23-4E6C-B648-B2DB-6A05ED12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88" y="2096699"/>
            <a:ext cx="8571838" cy="443030"/>
          </a:xfrm>
        </p:spPr>
        <p:txBody>
          <a:bodyPr/>
          <a:lstStyle/>
          <a:p>
            <a:r>
              <a:rPr lang="en-US" sz="2800" dirty="0">
                <a:ea typeface="ＭＳ Ｐゴシック" charset="-128"/>
              </a:rPr>
              <a:t>V1 to V2: </a:t>
            </a:r>
            <a:br>
              <a:rPr lang="en-US" sz="2800" dirty="0">
                <a:ea typeface="ＭＳ Ｐゴシック" charset="-128"/>
              </a:rPr>
            </a:br>
            <a:r>
              <a:rPr lang="en-US" sz="2800" dirty="0">
                <a:ea typeface="ＭＳ Ｐゴシック" charset="-128"/>
              </a:rPr>
              <a:t>How and why we completely </a:t>
            </a:r>
            <a:br>
              <a:rPr lang="en-US" sz="2800" dirty="0">
                <a:ea typeface="ＭＳ Ｐゴシック" charset="-128"/>
              </a:rPr>
            </a:br>
            <a:r>
              <a:rPr lang="en-US" sz="2800" dirty="0">
                <a:ea typeface="ＭＳ Ｐゴシック" charset="-128"/>
              </a:rPr>
              <a:t>rebuilt our Live data platform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433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340755-E3E0-4549-A936-815E436E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LEAP2 – 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1FB3CA-9338-4948-91CB-08770F627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0" y="1981200"/>
            <a:ext cx="5562600" cy="4648200"/>
          </a:xfrm>
        </p:spPr>
        <p:txBody>
          <a:bodyPr>
            <a:noAutofit/>
          </a:bodyPr>
          <a:lstStyle/>
          <a:p>
            <a:r>
              <a:rPr lang="en-GB" sz="1800" b="1" dirty="0"/>
              <a:t>Repeatable BAU data pipeline</a:t>
            </a:r>
          </a:p>
          <a:p>
            <a:pPr lvl="1"/>
            <a:r>
              <a:rPr lang="en-GB" sz="1800" dirty="0"/>
              <a:t>Takes about 20% of the time of L1 pipeline</a:t>
            </a:r>
          </a:p>
          <a:p>
            <a:pPr lvl="1"/>
            <a:r>
              <a:rPr lang="en-GB" sz="1800" dirty="0"/>
              <a:t>Fewer steps – APIs served directly from Master Model data but cached</a:t>
            </a:r>
          </a:p>
          <a:p>
            <a:pPr lvl="1"/>
            <a:r>
              <a:rPr lang="en-GB" sz="1800" dirty="0"/>
              <a:t>Standardised data features – converting all languages via the same tested process</a:t>
            </a:r>
          </a:p>
          <a:p>
            <a:pPr lvl="1"/>
            <a:r>
              <a:rPr lang="en-GB" sz="1800" dirty="0"/>
              <a:t>Minimal supervision needed</a:t>
            </a:r>
          </a:p>
          <a:p>
            <a:pPr lvl="1"/>
            <a:endParaRPr lang="en-GB" sz="1800" dirty="0"/>
          </a:p>
          <a:p>
            <a:r>
              <a:rPr lang="en-GB" sz="1800" b="1" dirty="0"/>
              <a:t>New Master Data Model</a:t>
            </a:r>
          </a:p>
          <a:p>
            <a:pPr lvl="1"/>
            <a:r>
              <a:rPr lang="en-GB" sz="1800" dirty="0"/>
              <a:t>Based on Dictionaries Domain Model</a:t>
            </a:r>
          </a:p>
          <a:p>
            <a:pPr lvl="1"/>
            <a:r>
              <a:rPr lang="en-GB" sz="1800" dirty="0"/>
              <a:t>JSON model - closer to API output format</a:t>
            </a:r>
          </a:p>
          <a:p>
            <a:pPr lvl="1"/>
            <a:r>
              <a:rPr lang="en-GB" sz="1800" dirty="0"/>
              <a:t>Simpler, cheaper, more scalable JSON database used</a:t>
            </a:r>
          </a:p>
          <a:p>
            <a:pPr lvl="1"/>
            <a:endParaRPr lang="en-GB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3E4A27-EF5D-5B46-817A-13A31CA914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8" y="2133600"/>
            <a:ext cx="2579687" cy="1719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004D71E-5CFA-C541-9BB3-74D32385DE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8" y="4572000"/>
            <a:ext cx="2579687" cy="171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6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1188209-0C8B-1E40-9E5C-33A827D536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8528"/>
            <a:ext cx="3124200" cy="1249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340755-E3E0-4549-A936-815E436E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LEAP2 – 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1FB3CA-9338-4948-91CB-08770F627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0" y="2014537"/>
            <a:ext cx="5486400" cy="4648200"/>
          </a:xfrm>
        </p:spPr>
        <p:txBody>
          <a:bodyPr>
            <a:noAutofit/>
          </a:bodyPr>
          <a:lstStyle/>
          <a:p>
            <a:r>
              <a:rPr lang="en-GB" sz="1800" b="1" dirty="0"/>
              <a:t>Strong testing of the pipeline</a:t>
            </a:r>
          </a:p>
          <a:p>
            <a:pPr lvl="1"/>
            <a:r>
              <a:rPr lang="en-GB" sz="1800" dirty="0"/>
              <a:t>Test standardised data features which support all languages.</a:t>
            </a:r>
          </a:p>
          <a:p>
            <a:r>
              <a:rPr lang="en-GB" sz="1800" dirty="0"/>
              <a:t>A few specific language smoke tests.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/>
              <a:t>New DELTA Editorial system </a:t>
            </a:r>
          </a:p>
          <a:p>
            <a:pPr lvl="1"/>
            <a:r>
              <a:rPr lang="en-GB" sz="1800" dirty="0"/>
              <a:t>Integrated with LEAP2 via APIs</a:t>
            </a:r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r>
              <a:rPr lang="en-GB" sz="1800" b="1" dirty="0"/>
              <a:t>Increased DevOps practices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17D46D6-2B03-BC43-BA77-16A21077A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225" y="3580491"/>
            <a:ext cx="2200048" cy="12908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33C3F643-B024-614E-BCA4-4B78AB9046CD}"/>
              </a:ext>
            </a:extLst>
          </p:cNvPr>
          <p:cNvGrpSpPr/>
          <p:nvPr/>
        </p:nvGrpSpPr>
        <p:grpSpPr>
          <a:xfrm>
            <a:off x="206473" y="5183641"/>
            <a:ext cx="2590800" cy="1674359"/>
            <a:chOff x="206473" y="5145784"/>
            <a:chExt cx="2590800" cy="16743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E550A9E-97B8-D04A-8A52-4544E4429C8A}"/>
                </a:ext>
              </a:extLst>
            </p:cNvPr>
            <p:cNvSpPr txBox="1"/>
            <p:nvPr/>
          </p:nvSpPr>
          <p:spPr>
            <a:xfrm>
              <a:off x="206473" y="5145784"/>
              <a:ext cx="2590800" cy="15573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2A87AD2-2A29-C642-922E-22012A1A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809" y="5257800"/>
              <a:ext cx="1721302" cy="54768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152C32D4-2F5F-6A41-9BEA-19986955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795" y="5812085"/>
              <a:ext cx="2244921" cy="39735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22CD1C5D-C92F-EA48-A65A-AE79690C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498" y="6043417"/>
              <a:ext cx="1482302" cy="776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5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812C6DC7-B63C-634E-AEFE-7D82DE64A957}"/>
              </a:ext>
            </a:extLst>
          </p:cNvPr>
          <p:cNvSpPr/>
          <p:nvPr/>
        </p:nvSpPr>
        <p:spPr>
          <a:xfrm>
            <a:off x="1468105" y="2362200"/>
            <a:ext cx="6892415" cy="40518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dirty="0"/>
              <a:t>AWS - </a:t>
            </a:r>
            <a:r>
              <a:rPr lang="en-GB" dirty="0" err="1"/>
              <a:t>Kubenetes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LEAP2 - Cached Live Master Store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782" y="3242351"/>
            <a:ext cx="833618" cy="6286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XML</a:t>
            </a:r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 flipH="1">
            <a:off x="2353810" y="4231203"/>
            <a:ext cx="90636" cy="350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n 16"/>
          <p:cNvSpPr/>
          <p:nvPr/>
        </p:nvSpPr>
        <p:spPr>
          <a:xfrm>
            <a:off x="3369030" y="4343400"/>
            <a:ext cx="1285093" cy="957719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ElasticSearch</a:t>
            </a:r>
            <a:endParaRPr lang="en-GB" sz="1350" dirty="0"/>
          </a:p>
          <a:p>
            <a:pPr algn="ctr"/>
            <a:r>
              <a:rPr lang="en-GB" sz="1350" dirty="0"/>
              <a:t>Master </a:t>
            </a:r>
          </a:p>
          <a:p>
            <a:pPr algn="ctr"/>
            <a:r>
              <a:rPr lang="en-GB" sz="1350" dirty="0"/>
              <a:t>Store</a:t>
            </a:r>
          </a:p>
        </p:txBody>
      </p:sp>
      <p:sp>
        <p:nvSpPr>
          <p:cNvPr id="33" name="Can 32"/>
          <p:cNvSpPr/>
          <p:nvPr/>
        </p:nvSpPr>
        <p:spPr>
          <a:xfrm>
            <a:off x="3461179" y="3306977"/>
            <a:ext cx="1187021" cy="781050"/>
          </a:xfrm>
          <a:prstGeom prst="ca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Cache DB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0825" y="5486400"/>
            <a:ext cx="1044575" cy="92765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DELTA Editing System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574560" y="5667325"/>
            <a:ext cx="1016240" cy="5707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350" dirty="0"/>
              <a:t>Edit API</a:t>
            </a:r>
          </a:p>
          <a:p>
            <a:pPr algn="ctr"/>
            <a:endParaRPr lang="en-GB" sz="1350" dirty="0"/>
          </a:p>
        </p:txBody>
      </p:sp>
      <p:sp>
        <p:nvSpPr>
          <p:cNvPr id="34" name="Rectangle 33"/>
          <p:cNvSpPr/>
          <p:nvPr/>
        </p:nvSpPr>
        <p:spPr>
          <a:xfrm>
            <a:off x="1574560" y="2861351"/>
            <a:ext cx="1625840" cy="2552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350" dirty="0"/>
              <a:t>Import API</a:t>
            </a:r>
          </a:p>
          <a:p>
            <a:pPr algn="ctr"/>
            <a:endParaRPr lang="en-GB" sz="1350" dirty="0"/>
          </a:p>
        </p:txBody>
      </p:sp>
      <p:sp>
        <p:nvSpPr>
          <p:cNvPr id="8" name="Rectangle 7"/>
          <p:cNvSpPr/>
          <p:nvPr/>
        </p:nvSpPr>
        <p:spPr>
          <a:xfrm>
            <a:off x="1681232" y="3972952"/>
            <a:ext cx="1370845" cy="4724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Import Transformation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7360" y="4581586"/>
            <a:ext cx="1352899" cy="4649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Master Format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692246" y="3328497"/>
            <a:ext cx="1370845" cy="4724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Import Validation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9CA6EEE9-DF41-EF44-ABD6-2563B7CDF8C1}"/>
              </a:ext>
            </a:extLst>
          </p:cNvPr>
          <p:cNvGrpSpPr/>
          <p:nvPr/>
        </p:nvGrpSpPr>
        <p:grpSpPr>
          <a:xfrm>
            <a:off x="4936488" y="3320587"/>
            <a:ext cx="2443056" cy="2655228"/>
            <a:chOff x="4340475" y="3170090"/>
            <a:chExt cx="2960520" cy="3000125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xmlns="" id="{9D41B18E-A157-4F4D-9AC3-7FFB908C7527}"/>
                </a:ext>
              </a:extLst>
            </p:cNvPr>
            <p:cNvSpPr/>
            <p:nvPr/>
          </p:nvSpPr>
          <p:spPr>
            <a:xfrm>
              <a:off x="4452824" y="3170090"/>
              <a:ext cx="2848171" cy="12417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B2E10A0D-8AEE-2240-B836-FC2D0EB2477D}"/>
                </a:ext>
              </a:extLst>
            </p:cNvPr>
            <p:cNvSpPr/>
            <p:nvPr/>
          </p:nvSpPr>
          <p:spPr>
            <a:xfrm>
              <a:off x="4340475" y="3310242"/>
              <a:ext cx="2848171" cy="12417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4F4F84F4-14E9-E744-9FFB-C2A7FF78AF16}"/>
                </a:ext>
              </a:extLst>
            </p:cNvPr>
            <p:cNvSpPr/>
            <p:nvPr/>
          </p:nvSpPr>
          <p:spPr>
            <a:xfrm>
              <a:off x="4563038" y="3496833"/>
              <a:ext cx="1159184" cy="8568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Web API (Python)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0ECCD8AF-EF6A-F940-BB1B-54531BEA17E7}"/>
                </a:ext>
              </a:extLst>
            </p:cNvPr>
            <p:cNvSpPr/>
            <p:nvPr/>
          </p:nvSpPr>
          <p:spPr>
            <a:xfrm>
              <a:off x="5981700" y="3561000"/>
              <a:ext cx="1088716" cy="7337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NGINX Gateway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95CB6D3D-B481-5143-BDE0-375200258703}"/>
                </a:ext>
              </a:extLst>
            </p:cNvPr>
            <p:cNvSpPr/>
            <p:nvPr/>
          </p:nvSpPr>
          <p:spPr>
            <a:xfrm>
              <a:off x="4452824" y="4928445"/>
              <a:ext cx="2848171" cy="12417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8" name="Can 77">
            <a:extLst>
              <a:ext uri="{FF2B5EF4-FFF2-40B4-BE49-F238E27FC236}">
                <a16:creationId xmlns:a16="http://schemas.microsoft.com/office/drawing/2014/main" xmlns="" id="{F65568A5-E84A-204A-9266-DA7CE04330B3}"/>
              </a:ext>
            </a:extLst>
          </p:cNvPr>
          <p:cNvSpPr/>
          <p:nvPr/>
        </p:nvSpPr>
        <p:spPr>
          <a:xfrm>
            <a:off x="7328553" y="2528479"/>
            <a:ext cx="710106" cy="64158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S3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E1835BBE-6B3B-D444-8B91-71E82D24C406}"/>
              </a:ext>
            </a:extLst>
          </p:cNvPr>
          <p:cNvSpPr/>
          <p:nvPr/>
        </p:nvSpPr>
        <p:spPr>
          <a:xfrm>
            <a:off x="7580865" y="3480892"/>
            <a:ext cx="457794" cy="231899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/>
              <a:t>Load Balancer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3522E55A-425D-254F-9918-FCD19282D172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6076722" y="3988938"/>
            <a:ext cx="214124" cy="2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055E572A-B2B3-194C-B62F-CAE910FF236B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7189267" y="3991267"/>
            <a:ext cx="388461" cy="122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090DDBFA-6CDA-6049-95CD-6EB425A65E40}"/>
              </a:ext>
            </a:extLst>
          </p:cNvPr>
          <p:cNvGrpSpPr/>
          <p:nvPr/>
        </p:nvGrpSpPr>
        <p:grpSpPr>
          <a:xfrm>
            <a:off x="4936488" y="5029200"/>
            <a:ext cx="2350344" cy="1099015"/>
            <a:chOff x="4340475" y="3310242"/>
            <a:chExt cx="2848171" cy="124176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05AB5131-5CF9-1E4C-BAA0-B494BD9F816B}"/>
                </a:ext>
              </a:extLst>
            </p:cNvPr>
            <p:cNvSpPr/>
            <p:nvPr/>
          </p:nvSpPr>
          <p:spPr>
            <a:xfrm>
              <a:off x="4340475" y="3310242"/>
              <a:ext cx="2848171" cy="12417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E4F1A66B-1DA4-6C45-9D6F-72BD05C1AAC4}"/>
                </a:ext>
              </a:extLst>
            </p:cNvPr>
            <p:cNvSpPr/>
            <p:nvPr/>
          </p:nvSpPr>
          <p:spPr>
            <a:xfrm>
              <a:off x="4563038" y="3496833"/>
              <a:ext cx="1159184" cy="85683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Dev API (Python)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A3037722-BC24-284B-B22F-FFA7E07B605D}"/>
                </a:ext>
              </a:extLst>
            </p:cNvPr>
            <p:cNvSpPr/>
            <p:nvPr/>
          </p:nvSpPr>
          <p:spPr>
            <a:xfrm>
              <a:off x="5981700" y="3561000"/>
              <a:ext cx="1088716" cy="73376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NGINX Gateway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50EFBDA6-1150-2149-BEE9-F240936F3C5D}"/>
              </a:ext>
            </a:extLst>
          </p:cNvPr>
          <p:cNvCxnSpPr>
            <a:cxnSpLocks/>
            <a:stCxn id="17" idx="4"/>
            <a:endCxn id="48" idx="1"/>
          </p:cNvCxnSpPr>
          <p:nvPr/>
        </p:nvCxnSpPr>
        <p:spPr>
          <a:xfrm>
            <a:off x="4654123" y="4822260"/>
            <a:ext cx="466027" cy="7512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1899E14E-719E-AE47-80B6-86A172196E8F}"/>
              </a:ext>
            </a:extLst>
          </p:cNvPr>
          <p:cNvCxnSpPr>
            <a:cxnSpLocks/>
            <a:stCxn id="38" idx="3"/>
            <a:endCxn id="17" idx="3"/>
          </p:cNvCxnSpPr>
          <p:nvPr/>
        </p:nvCxnSpPr>
        <p:spPr>
          <a:xfrm flipV="1">
            <a:off x="2590800" y="5301119"/>
            <a:ext cx="1420777" cy="6515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xmlns="" id="{3FA772F2-AE5C-DF40-A5F4-972C58C2956D}"/>
              </a:ext>
            </a:extLst>
          </p:cNvPr>
          <p:cNvCxnSpPr>
            <a:cxnSpLocks/>
            <a:stCxn id="17" idx="4"/>
            <a:endCxn id="76" idx="1"/>
          </p:cNvCxnSpPr>
          <p:nvPr/>
        </p:nvCxnSpPr>
        <p:spPr>
          <a:xfrm flipV="1">
            <a:off x="4654123" y="3988938"/>
            <a:ext cx="466027" cy="8333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53356FD0-0FF1-6249-82FD-B36520E33075}"/>
              </a:ext>
            </a:extLst>
          </p:cNvPr>
          <p:cNvCxnSpPr>
            <a:cxnSpLocks/>
            <a:stCxn id="33" idx="4"/>
            <a:endCxn id="76" idx="1"/>
          </p:cNvCxnSpPr>
          <p:nvPr/>
        </p:nvCxnSpPr>
        <p:spPr>
          <a:xfrm>
            <a:off x="4648200" y="3697502"/>
            <a:ext cx="471950" cy="2914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98790020-4B13-EA4F-85E1-D566D336E9C3}"/>
              </a:ext>
            </a:extLst>
          </p:cNvPr>
          <p:cNvCxnSpPr>
            <a:cxnSpLocks/>
            <a:stCxn id="33" idx="4"/>
            <a:endCxn id="48" idx="1"/>
          </p:cNvCxnSpPr>
          <p:nvPr/>
        </p:nvCxnSpPr>
        <p:spPr>
          <a:xfrm>
            <a:off x="4648200" y="3697502"/>
            <a:ext cx="471950" cy="1876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18139836-4799-AA48-BE8C-482B83B98CE7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7189267" y="5575838"/>
            <a:ext cx="3884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loud 69">
            <a:extLst>
              <a:ext uri="{FF2B5EF4-FFF2-40B4-BE49-F238E27FC236}">
                <a16:creationId xmlns:a16="http://schemas.microsoft.com/office/drawing/2014/main" xmlns="" id="{ADF41EAC-B722-F741-BB34-6D1D26230ABA}"/>
              </a:ext>
            </a:extLst>
          </p:cNvPr>
          <p:cNvSpPr/>
          <p:nvPr/>
        </p:nvSpPr>
        <p:spPr>
          <a:xfrm rot="5400000">
            <a:off x="7720130" y="4358870"/>
            <a:ext cx="1995887" cy="547052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678D089D-A3E9-E747-A4F3-8A24453362CA}"/>
              </a:ext>
            </a:extLst>
          </p:cNvPr>
          <p:cNvCxnSpPr>
            <a:cxnSpLocks/>
          </p:cNvCxnSpPr>
          <p:nvPr/>
        </p:nvCxnSpPr>
        <p:spPr>
          <a:xfrm flipV="1">
            <a:off x="8038659" y="3988938"/>
            <a:ext cx="437490" cy="8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1E077F88-95FA-EA4F-B5FC-72C5A9599937}"/>
              </a:ext>
            </a:extLst>
          </p:cNvPr>
          <p:cNvCxnSpPr>
            <a:cxnSpLocks/>
          </p:cNvCxnSpPr>
          <p:nvPr/>
        </p:nvCxnSpPr>
        <p:spPr>
          <a:xfrm>
            <a:off x="8038659" y="5272204"/>
            <a:ext cx="4787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xmlns="" id="{88BF1E44-BAC1-354A-9B2F-73949819A430}"/>
              </a:ext>
            </a:extLst>
          </p:cNvPr>
          <p:cNvCxnSpPr>
            <a:cxnSpLocks/>
            <a:stCxn id="9" idx="3"/>
            <a:endCxn id="17" idx="2"/>
          </p:cNvCxnSpPr>
          <p:nvPr/>
        </p:nvCxnSpPr>
        <p:spPr>
          <a:xfrm>
            <a:off x="3030259" y="4814048"/>
            <a:ext cx="338771" cy="8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xmlns="" id="{F7C4DFE2-2EE2-6449-BB8F-655B00E3AB01}"/>
              </a:ext>
            </a:extLst>
          </p:cNvPr>
          <p:cNvCxnSpPr>
            <a:cxnSpLocks/>
            <a:stCxn id="7" idx="3"/>
            <a:endCxn id="55" idx="1"/>
          </p:cNvCxnSpPr>
          <p:nvPr/>
        </p:nvCxnSpPr>
        <p:spPr>
          <a:xfrm>
            <a:off x="1295400" y="3556676"/>
            <a:ext cx="396846" cy="8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5AD9882E-5995-D84B-92BB-85F845277A83}"/>
              </a:ext>
            </a:extLst>
          </p:cNvPr>
          <p:cNvCxnSpPr>
            <a:cxnSpLocks/>
            <a:stCxn id="12" idx="3"/>
            <a:endCxn id="38" idx="1"/>
          </p:cNvCxnSpPr>
          <p:nvPr/>
        </p:nvCxnSpPr>
        <p:spPr>
          <a:xfrm>
            <a:off x="1295400" y="5950229"/>
            <a:ext cx="279160" cy="24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 Placeholder 3">
            <a:extLst>
              <a:ext uri="{FF2B5EF4-FFF2-40B4-BE49-F238E27FC236}">
                <a16:creationId xmlns:a16="http://schemas.microsoft.com/office/drawing/2014/main" xmlns="" id="{47CAD1F1-C722-6C42-8292-50CC39F266F1}"/>
              </a:ext>
            </a:extLst>
          </p:cNvPr>
          <p:cNvSpPr txBox="1">
            <a:spLocks/>
          </p:cNvSpPr>
          <p:nvPr/>
        </p:nvSpPr>
        <p:spPr>
          <a:xfrm>
            <a:off x="184332" y="1284072"/>
            <a:ext cx="6936756" cy="485775"/>
          </a:xfrm>
          <a:prstGeom prst="rect">
            <a:avLst/>
          </a:prstGeom>
        </p:spPr>
        <p:txBody>
          <a:bodyPr/>
          <a:lstStyle>
            <a:lvl1pPr marL="266700" indent="-2667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+mn-cs"/>
              </a:defRPr>
            </a:lvl1pPr>
            <a:lvl2pPr marL="625475" indent="-35877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+mn-cs"/>
              </a:defRPr>
            </a:lvl2pPr>
            <a:lvl3pPr marL="892175" indent="-2667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+mn-cs"/>
              </a:defRPr>
            </a:lvl3pPr>
            <a:lvl4pPr marL="1168400" indent="-2762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+mn-cs"/>
              </a:defRPr>
            </a:lvl4pPr>
            <a:lvl5pPr marL="1343025" indent="-1746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rgbClr val="000000"/>
                </a:solidFill>
                <a:latin typeface="+mn-lt"/>
                <a:ea typeface="ＭＳ Ｐゴシック" pitchFamily="-112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Unified platform for Web and Dev APIs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0D746D3F-F05A-E841-86A2-1575D0C572A0}"/>
              </a:ext>
            </a:extLst>
          </p:cNvPr>
          <p:cNvCxnSpPr>
            <a:cxnSpLocks/>
            <a:stCxn id="78" idx="4"/>
          </p:cNvCxnSpPr>
          <p:nvPr/>
        </p:nvCxnSpPr>
        <p:spPr>
          <a:xfrm>
            <a:off x="8038659" y="2849271"/>
            <a:ext cx="571945" cy="848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B352B661-53C3-1F4A-8163-027A34D15265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>
            <a:off x="6076722" y="5573509"/>
            <a:ext cx="214124" cy="2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153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1CBA8F-B406-0446-BC6C-3072353B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Domain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EEFAF9A-1FD6-094B-AFD9-88B729E64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Conceptual high level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80C9B97-098F-2446-9459-E02F32F0A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057400"/>
            <a:ext cx="7162800" cy="443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4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1CBA8F-B406-0446-BC6C-3072353B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JSON Master Model</a:t>
            </a:r>
          </a:p>
        </p:txBody>
      </p:sp>
      <p:pic>
        <p:nvPicPr>
          <p:cNvPr id="7" name="Picture 6" descr="Basic Structure for Dictionary Data">
            <a:extLst>
              <a:ext uri="{FF2B5EF4-FFF2-40B4-BE49-F238E27FC236}">
                <a16:creationId xmlns:a16="http://schemas.microsoft.com/office/drawing/2014/main" xmlns="" id="{6A7A8501-CC39-854E-8818-8834801270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332662" cy="41375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2792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- Document Granularity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083631" y="3104383"/>
            <a:ext cx="404735" cy="4896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nip Single Corner Rectangle 10"/>
          <p:cNvSpPr/>
          <p:nvPr/>
        </p:nvSpPr>
        <p:spPr>
          <a:xfrm>
            <a:off x="287338" y="1946068"/>
            <a:ext cx="1451521" cy="2503358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2833140" y="1946067"/>
            <a:ext cx="1094283" cy="911478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30848" y="4598075"/>
            <a:ext cx="1564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Whole Dataset One Document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e.g. many historic XML formats</a:t>
            </a:r>
          </a:p>
        </p:txBody>
      </p:sp>
      <p:sp>
        <p:nvSpPr>
          <p:cNvPr id="14" name="Snip Single Corner Rectangle 13"/>
          <p:cNvSpPr/>
          <p:nvPr/>
        </p:nvSpPr>
        <p:spPr>
          <a:xfrm>
            <a:off x="2833139" y="2958300"/>
            <a:ext cx="1094283" cy="911478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Snip Single Corner Rectangle 14"/>
          <p:cNvSpPr/>
          <p:nvPr/>
        </p:nvSpPr>
        <p:spPr>
          <a:xfrm>
            <a:off x="2833139" y="3993687"/>
            <a:ext cx="1094283" cy="911478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2768130" y="5110506"/>
            <a:ext cx="1159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One Doc </a:t>
            </a:r>
          </a:p>
          <a:p>
            <a:r>
              <a:rPr lang="en-GB" dirty="0"/>
              <a:t>Per Full </a:t>
            </a:r>
          </a:p>
          <a:p>
            <a:r>
              <a:rPr lang="en-GB" dirty="0"/>
              <a:t>Entry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4069827" y="3169226"/>
            <a:ext cx="404735" cy="4896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nip Single Corner Rectangle 17"/>
          <p:cNvSpPr/>
          <p:nvPr/>
        </p:nvSpPr>
        <p:spPr>
          <a:xfrm>
            <a:off x="4549512" y="2108134"/>
            <a:ext cx="397241" cy="428784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Snip Single Corner Rectangle 18"/>
          <p:cNvSpPr/>
          <p:nvPr/>
        </p:nvSpPr>
        <p:spPr>
          <a:xfrm>
            <a:off x="4549512" y="2599786"/>
            <a:ext cx="397241" cy="428784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Snip Single Corner Rectangle 19"/>
          <p:cNvSpPr/>
          <p:nvPr/>
        </p:nvSpPr>
        <p:spPr>
          <a:xfrm>
            <a:off x="4564499" y="3142252"/>
            <a:ext cx="397241" cy="428784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Snip Single Corner Rectangle 20"/>
          <p:cNvSpPr/>
          <p:nvPr/>
        </p:nvSpPr>
        <p:spPr>
          <a:xfrm>
            <a:off x="4564499" y="3684718"/>
            <a:ext cx="397241" cy="428784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Snip Single Corner Rectangle 21"/>
          <p:cNvSpPr/>
          <p:nvPr/>
        </p:nvSpPr>
        <p:spPr>
          <a:xfrm>
            <a:off x="4564499" y="4227184"/>
            <a:ext cx="397241" cy="428784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Snip Single Corner Rectangle 23"/>
          <p:cNvSpPr/>
          <p:nvPr/>
        </p:nvSpPr>
        <p:spPr>
          <a:xfrm flipH="1">
            <a:off x="5111649" y="2187414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Snip Single Corner Rectangle 24"/>
          <p:cNvSpPr/>
          <p:nvPr/>
        </p:nvSpPr>
        <p:spPr>
          <a:xfrm flipH="1">
            <a:off x="5104163" y="2461565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Snip Single Corner Rectangle 27"/>
          <p:cNvSpPr/>
          <p:nvPr/>
        </p:nvSpPr>
        <p:spPr>
          <a:xfrm flipH="1">
            <a:off x="5106663" y="2733885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Snip Single Corner Rectangle 28"/>
          <p:cNvSpPr/>
          <p:nvPr/>
        </p:nvSpPr>
        <p:spPr>
          <a:xfrm flipH="1">
            <a:off x="5099159" y="3029362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Snip Single Corner Rectangle 29"/>
          <p:cNvSpPr/>
          <p:nvPr/>
        </p:nvSpPr>
        <p:spPr>
          <a:xfrm flipH="1">
            <a:off x="5091673" y="3303513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Snip Single Corner Rectangle 30"/>
          <p:cNvSpPr/>
          <p:nvPr/>
        </p:nvSpPr>
        <p:spPr>
          <a:xfrm flipH="1">
            <a:off x="5094173" y="3575833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Snip Single Corner Rectangle 31"/>
          <p:cNvSpPr/>
          <p:nvPr/>
        </p:nvSpPr>
        <p:spPr>
          <a:xfrm flipH="1">
            <a:off x="5116649" y="3886299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Snip Single Corner Rectangle 32"/>
          <p:cNvSpPr/>
          <p:nvPr/>
        </p:nvSpPr>
        <p:spPr>
          <a:xfrm flipH="1">
            <a:off x="5109163" y="4160450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Snip Single Corner Rectangle 33"/>
          <p:cNvSpPr/>
          <p:nvPr/>
        </p:nvSpPr>
        <p:spPr>
          <a:xfrm flipH="1">
            <a:off x="5111663" y="4432770"/>
            <a:ext cx="202363" cy="184614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Snip Single Corner Rectangle 35"/>
          <p:cNvSpPr/>
          <p:nvPr/>
        </p:nvSpPr>
        <p:spPr>
          <a:xfrm flipH="1">
            <a:off x="5491397" y="2372294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Snip Single Corner Rectangle 36"/>
          <p:cNvSpPr/>
          <p:nvPr/>
        </p:nvSpPr>
        <p:spPr>
          <a:xfrm flipH="1">
            <a:off x="5478907" y="2149943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Snip Single Corner Rectangle 37"/>
          <p:cNvSpPr/>
          <p:nvPr/>
        </p:nvSpPr>
        <p:spPr>
          <a:xfrm flipH="1">
            <a:off x="5478907" y="2599644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Snip Single Corner Rectangle 38"/>
          <p:cNvSpPr/>
          <p:nvPr/>
        </p:nvSpPr>
        <p:spPr>
          <a:xfrm flipH="1">
            <a:off x="5493896" y="3064338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Snip Single Corner Rectangle 39"/>
          <p:cNvSpPr/>
          <p:nvPr/>
        </p:nvSpPr>
        <p:spPr>
          <a:xfrm flipH="1">
            <a:off x="5496396" y="2841987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1" name="Snip Single Corner Rectangle 40"/>
          <p:cNvSpPr/>
          <p:nvPr/>
        </p:nvSpPr>
        <p:spPr>
          <a:xfrm flipH="1">
            <a:off x="5496396" y="3291688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2" name="Snip Single Corner Rectangle 41"/>
          <p:cNvSpPr/>
          <p:nvPr/>
        </p:nvSpPr>
        <p:spPr>
          <a:xfrm flipH="1">
            <a:off x="5523877" y="3768877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3" name="Snip Single Corner Rectangle 42"/>
          <p:cNvSpPr/>
          <p:nvPr/>
        </p:nvSpPr>
        <p:spPr>
          <a:xfrm flipH="1">
            <a:off x="5511387" y="3546526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4" name="Snip Single Corner Rectangle 43"/>
          <p:cNvSpPr/>
          <p:nvPr/>
        </p:nvSpPr>
        <p:spPr>
          <a:xfrm flipH="1">
            <a:off x="5511387" y="3996227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Snip Single Corner Rectangle 44"/>
          <p:cNvSpPr/>
          <p:nvPr/>
        </p:nvSpPr>
        <p:spPr>
          <a:xfrm flipH="1">
            <a:off x="5526376" y="4460921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6" name="Snip Single Corner Rectangle 45"/>
          <p:cNvSpPr/>
          <p:nvPr/>
        </p:nvSpPr>
        <p:spPr>
          <a:xfrm flipH="1">
            <a:off x="5528876" y="4238570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8" name="Snip Single Corner Rectangle 47"/>
          <p:cNvSpPr/>
          <p:nvPr/>
        </p:nvSpPr>
        <p:spPr>
          <a:xfrm flipH="1">
            <a:off x="5733737" y="2389784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Snip Single Corner Rectangle 48"/>
          <p:cNvSpPr/>
          <p:nvPr/>
        </p:nvSpPr>
        <p:spPr>
          <a:xfrm flipH="1">
            <a:off x="5721247" y="2167433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Snip Single Corner Rectangle 49"/>
          <p:cNvSpPr/>
          <p:nvPr/>
        </p:nvSpPr>
        <p:spPr>
          <a:xfrm flipH="1">
            <a:off x="5721247" y="2617134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Snip Single Corner Rectangle 50"/>
          <p:cNvSpPr/>
          <p:nvPr/>
        </p:nvSpPr>
        <p:spPr>
          <a:xfrm flipH="1">
            <a:off x="5736236" y="3081828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2" name="Snip Single Corner Rectangle 51"/>
          <p:cNvSpPr/>
          <p:nvPr/>
        </p:nvSpPr>
        <p:spPr>
          <a:xfrm flipH="1">
            <a:off x="5738736" y="2859477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Snip Single Corner Rectangle 52"/>
          <p:cNvSpPr/>
          <p:nvPr/>
        </p:nvSpPr>
        <p:spPr>
          <a:xfrm flipH="1">
            <a:off x="5738736" y="3309178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Snip Single Corner Rectangle 53"/>
          <p:cNvSpPr/>
          <p:nvPr/>
        </p:nvSpPr>
        <p:spPr>
          <a:xfrm flipH="1">
            <a:off x="5766217" y="3786367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Snip Single Corner Rectangle 54"/>
          <p:cNvSpPr/>
          <p:nvPr/>
        </p:nvSpPr>
        <p:spPr>
          <a:xfrm flipH="1">
            <a:off x="5753727" y="3564016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Snip Single Corner Rectangle 55"/>
          <p:cNvSpPr/>
          <p:nvPr/>
        </p:nvSpPr>
        <p:spPr>
          <a:xfrm flipH="1">
            <a:off x="5753727" y="4013717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Snip Single Corner Rectangle 56"/>
          <p:cNvSpPr/>
          <p:nvPr/>
        </p:nvSpPr>
        <p:spPr>
          <a:xfrm flipH="1">
            <a:off x="5768716" y="4478411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Snip Single Corner Rectangle 57"/>
          <p:cNvSpPr/>
          <p:nvPr/>
        </p:nvSpPr>
        <p:spPr>
          <a:xfrm flipH="1">
            <a:off x="5771216" y="4256060"/>
            <a:ext cx="137403" cy="13755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9" name="TextBox 58"/>
          <p:cNvSpPr txBox="1"/>
          <p:nvPr/>
        </p:nvSpPr>
        <p:spPr>
          <a:xfrm>
            <a:off x="4369923" y="4767461"/>
            <a:ext cx="14734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One Doc Per </a:t>
            </a:r>
          </a:p>
          <a:p>
            <a:r>
              <a:rPr lang="en-GB" sz="1600" b="1" dirty="0"/>
              <a:t>Lex Entry, </a:t>
            </a:r>
          </a:p>
          <a:p>
            <a:r>
              <a:rPr lang="en-GB" sz="1600" b="1" dirty="0"/>
              <a:t>Morph Unit, </a:t>
            </a:r>
          </a:p>
          <a:p>
            <a:r>
              <a:rPr lang="en-GB" sz="1600" b="1" dirty="0"/>
              <a:t>Sense,</a:t>
            </a:r>
          </a:p>
          <a:p>
            <a:r>
              <a:rPr lang="en-GB" sz="1600" b="1" dirty="0"/>
              <a:t>Example</a:t>
            </a:r>
          </a:p>
        </p:txBody>
      </p:sp>
      <p:sp>
        <p:nvSpPr>
          <p:cNvPr id="60" name="Right Arrow 59"/>
          <p:cNvSpPr/>
          <p:nvPr/>
        </p:nvSpPr>
        <p:spPr>
          <a:xfrm>
            <a:off x="6081004" y="3111765"/>
            <a:ext cx="404735" cy="48962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Snip Single Corner Rectangle 60"/>
          <p:cNvSpPr/>
          <p:nvPr/>
        </p:nvSpPr>
        <p:spPr>
          <a:xfrm flipH="1">
            <a:off x="6548204" y="2199913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Snip Single Corner Rectangle 61"/>
          <p:cNvSpPr/>
          <p:nvPr/>
        </p:nvSpPr>
        <p:spPr>
          <a:xfrm flipH="1">
            <a:off x="6700604" y="2352313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3" name="Snip Single Corner Rectangle 62"/>
          <p:cNvSpPr/>
          <p:nvPr/>
        </p:nvSpPr>
        <p:spPr>
          <a:xfrm flipH="1">
            <a:off x="6610661" y="2504929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7" name="Snip Single Corner Rectangle 76"/>
          <p:cNvSpPr/>
          <p:nvPr/>
        </p:nvSpPr>
        <p:spPr>
          <a:xfrm flipH="1">
            <a:off x="6763064" y="2219903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8" name="Snip Single Corner Rectangle 77"/>
          <p:cNvSpPr/>
          <p:nvPr/>
        </p:nvSpPr>
        <p:spPr>
          <a:xfrm flipH="1">
            <a:off x="6810534" y="2447253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Snip Single Corner Rectangle 78"/>
          <p:cNvSpPr/>
          <p:nvPr/>
        </p:nvSpPr>
        <p:spPr>
          <a:xfrm flipH="1">
            <a:off x="6947944" y="2254882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Snip Single Corner Rectangle 79"/>
          <p:cNvSpPr/>
          <p:nvPr/>
        </p:nvSpPr>
        <p:spPr>
          <a:xfrm flipH="1">
            <a:off x="6980424" y="2407282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1" name="Snip Single Corner Rectangle 80"/>
          <p:cNvSpPr/>
          <p:nvPr/>
        </p:nvSpPr>
        <p:spPr>
          <a:xfrm flipH="1">
            <a:off x="7117834" y="2289862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Snip Single Corner Rectangle 81"/>
          <p:cNvSpPr/>
          <p:nvPr/>
        </p:nvSpPr>
        <p:spPr>
          <a:xfrm flipH="1">
            <a:off x="7255244" y="2172442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3" name="Snip Single Corner Rectangle 82"/>
          <p:cNvSpPr/>
          <p:nvPr/>
        </p:nvSpPr>
        <p:spPr>
          <a:xfrm flipH="1">
            <a:off x="6625654" y="2697083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Snip Single Corner Rectangle 83"/>
          <p:cNvSpPr/>
          <p:nvPr/>
        </p:nvSpPr>
        <p:spPr>
          <a:xfrm flipH="1">
            <a:off x="6778054" y="2849483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5" name="Snip Single Corner Rectangle 84"/>
          <p:cNvSpPr/>
          <p:nvPr/>
        </p:nvSpPr>
        <p:spPr>
          <a:xfrm flipH="1">
            <a:off x="6688111" y="3002099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6" name="Snip Single Corner Rectangle 85"/>
          <p:cNvSpPr/>
          <p:nvPr/>
        </p:nvSpPr>
        <p:spPr>
          <a:xfrm flipH="1">
            <a:off x="6840514" y="2717073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7" name="Snip Single Corner Rectangle 86"/>
          <p:cNvSpPr/>
          <p:nvPr/>
        </p:nvSpPr>
        <p:spPr>
          <a:xfrm flipH="1">
            <a:off x="6887984" y="2944423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8" name="Snip Single Corner Rectangle 87"/>
          <p:cNvSpPr/>
          <p:nvPr/>
        </p:nvSpPr>
        <p:spPr>
          <a:xfrm flipH="1">
            <a:off x="7025394" y="2752052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9" name="Snip Single Corner Rectangle 88"/>
          <p:cNvSpPr/>
          <p:nvPr/>
        </p:nvSpPr>
        <p:spPr>
          <a:xfrm flipH="1">
            <a:off x="7057874" y="2904452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0" name="Snip Single Corner Rectangle 89"/>
          <p:cNvSpPr/>
          <p:nvPr/>
        </p:nvSpPr>
        <p:spPr>
          <a:xfrm flipH="1">
            <a:off x="7195284" y="2787032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1" name="Snip Single Corner Rectangle 90"/>
          <p:cNvSpPr/>
          <p:nvPr/>
        </p:nvSpPr>
        <p:spPr>
          <a:xfrm flipH="1">
            <a:off x="7332694" y="2669612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Snip Single Corner Rectangle 91"/>
          <p:cNvSpPr/>
          <p:nvPr/>
        </p:nvSpPr>
        <p:spPr>
          <a:xfrm flipH="1">
            <a:off x="7347678" y="2174926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3" name="Snip Single Corner Rectangle 92"/>
          <p:cNvSpPr/>
          <p:nvPr/>
        </p:nvSpPr>
        <p:spPr>
          <a:xfrm flipH="1">
            <a:off x="7500078" y="2327326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Snip Single Corner Rectangle 93"/>
          <p:cNvSpPr/>
          <p:nvPr/>
        </p:nvSpPr>
        <p:spPr>
          <a:xfrm flipH="1">
            <a:off x="7410135" y="2479942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5" name="Snip Single Corner Rectangle 94"/>
          <p:cNvSpPr/>
          <p:nvPr/>
        </p:nvSpPr>
        <p:spPr>
          <a:xfrm flipH="1">
            <a:off x="7562538" y="2194916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Snip Single Corner Rectangle 95"/>
          <p:cNvSpPr/>
          <p:nvPr/>
        </p:nvSpPr>
        <p:spPr>
          <a:xfrm flipH="1">
            <a:off x="7610008" y="2422266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7" name="Snip Single Corner Rectangle 96"/>
          <p:cNvSpPr/>
          <p:nvPr/>
        </p:nvSpPr>
        <p:spPr>
          <a:xfrm flipH="1">
            <a:off x="7747418" y="2229895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8" name="Snip Single Corner Rectangle 97"/>
          <p:cNvSpPr/>
          <p:nvPr/>
        </p:nvSpPr>
        <p:spPr>
          <a:xfrm flipH="1">
            <a:off x="7779898" y="2382295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9" name="Snip Single Corner Rectangle 98"/>
          <p:cNvSpPr/>
          <p:nvPr/>
        </p:nvSpPr>
        <p:spPr>
          <a:xfrm flipH="1">
            <a:off x="7917308" y="2264875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0" name="Snip Single Corner Rectangle 99"/>
          <p:cNvSpPr/>
          <p:nvPr/>
        </p:nvSpPr>
        <p:spPr>
          <a:xfrm flipH="1">
            <a:off x="8054718" y="2147455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Snip Single Corner Rectangle 101"/>
          <p:cNvSpPr/>
          <p:nvPr/>
        </p:nvSpPr>
        <p:spPr>
          <a:xfrm flipH="1">
            <a:off x="7422629" y="2624632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Snip Single Corner Rectangle 102"/>
          <p:cNvSpPr/>
          <p:nvPr/>
        </p:nvSpPr>
        <p:spPr>
          <a:xfrm flipH="1">
            <a:off x="7575029" y="2777032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Snip Single Corner Rectangle 103"/>
          <p:cNvSpPr/>
          <p:nvPr/>
        </p:nvSpPr>
        <p:spPr>
          <a:xfrm flipH="1">
            <a:off x="7485086" y="2929648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5" name="Snip Single Corner Rectangle 104"/>
          <p:cNvSpPr/>
          <p:nvPr/>
        </p:nvSpPr>
        <p:spPr>
          <a:xfrm flipH="1">
            <a:off x="7637489" y="2644622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6" name="Snip Single Corner Rectangle 105"/>
          <p:cNvSpPr/>
          <p:nvPr/>
        </p:nvSpPr>
        <p:spPr>
          <a:xfrm flipH="1">
            <a:off x="7684959" y="2871972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" name="Snip Single Corner Rectangle 106"/>
          <p:cNvSpPr/>
          <p:nvPr/>
        </p:nvSpPr>
        <p:spPr>
          <a:xfrm flipH="1">
            <a:off x="7822369" y="2679601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8" name="Snip Single Corner Rectangle 107"/>
          <p:cNvSpPr/>
          <p:nvPr/>
        </p:nvSpPr>
        <p:spPr>
          <a:xfrm flipH="1">
            <a:off x="7854849" y="2832001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Snip Single Corner Rectangle 108"/>
          <p:cNvSpPr/>
          <p:nvPr/>
        </p:nvSpPr>
        <p:spPr>
          <a:xfrm flipH="1">
            <a:off x="7992259" y="2714581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0" name="Snip Single Corner Rectangle 109"/>
          <p:cNvSpPr/>
          <p:nvPr/>
        </p:nvSpPr>
        <p:spPr>
          <a:xfrm flipH="1">
            <a:off x="8129669" y="2597161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1" name="Snip Single Corner Rectangle 110"/>
          <p:cNvSpPr/>
          <p:nvPr/>
        </p:nvSpPr>
        <p:spPr>
          <a:xfrm flipH="1">
            <a:off x="7015395" y="3116811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2" name="Snip Single Corner Rectangle 111"/>
          <p:cNvSpPr/>
          <p:nvPr/>
        </p:nvSpPr>
        <p:spPr>
          <a:xfrm flipH="1">
            <a:off x="7167795" y="3269211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3" name="Snip Single Corner Rectangle 112"/>
          <p:cNvSpPr/>
          <p:nvPr/>
        </p:nvSpPr>
        <p:spPr>
          <a:xfrm flipH="1">
            <a:off x="7077852" y="3421827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4" name="Snip Single Corner Rectangle 113"/>
          <p:cNvSpPr/>
          <p:nvPr/>
        </p:nvSpPr>
        <p:spPr>
          <a:xfrm flipH="1">
            <a:off x="7230255" y="3136801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5" name="Snip Single Corner Rectangle 114"/>
          <p:cNvSpPr/>
          <p:nvPr/>
        </p:nvSpPr>
        <p:spPr>
          <a:xfrm flipH="1">
            <a:off x="7277725" y="3364151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6" name="Snip Single Corner Rectangle 115"/>
          <p:cNvSpPr/>
          <p:nvPr/>
        </p:nvSpPr>
        <p:spPr>
          <a:xfrm flipH="1">
            <a:off x="7415135" y="3171780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7" name="Snip Single Corner Rectangle 116"/>
          <p:cNvSpPr/>
          <p:nvPr/>
        </p:nvSpPr>
        <p:spPr>
          <a:xfrm flipH="1">
            <a:off x="7447615" y="3324180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8" name="Snip Single Corner Rectangle 117"/>
          <p:cNvSpPr/>
          <p:nvPr/>
        </p:nvSpPr>
        <p:spPr>
          <a:xfrm flipH="1">
            <a:off x="7585025" y="3206760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Snip Single Corner Rectangle 118"/>
          <p:cNvSpPr/>
          <p:nvPr/>
        </p:nvSpPr>
        <p:spPr>
          <a:xfrm flipH="1">
            <a:off x="6763062" y="3554024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0" name="Snip Single Corner Rectangle 119"/>
          <p:cNvSpPr/>
          <p:nvPr/>
        </p:nvSpPr>
        <p:spPr>
          <a:xfrm flipH="1">
            <a:off x="6915462" y="3706424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1" name="Snip Single Corner Rectangle 120"/>
          <p:cNvSpPr/>
          <p:nvPr/>
        </p:nvSpPr>
        <p:spPr>
          <a:xfrm flipH="1">
            <a:off x="6825519" y="3859040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2" name="Snip Single Corner Rectangle 121"/>
          <p:cNvSpPr/>
          <p:nvPr/>
        </p:nvSpPr>
        <p:spPr>
          <a:xfrm flipH="1">
            <a:off x="6977922" y="3574014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3" name="Snip Single Corner Rectangle 122"/>
          <p:cNvSpPr/>
          <p:nvPr/>
        </p:nvSpPr>
        <p:spPr>
          <a:xfrm flipH="1">
            <a:off x="7025392" y="3801364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4" name="Snip Single Corner Rectangle 123"/>
          <p:cNvSpPr/>
          <p:nvPr/>
        </p:nvSpPr>
        <p:spPr>
          <a:xfrm flipH="1">
            <a:off x="7162802" y="3608993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5" name="Snip Single Corner Rectangle 124"/>
          <p:cNvSpPr/>
          <p:nvPr/>
        </p:nvSpPr>
        <p:spPr>
          <a:xfrm flipH="1">
            <a:off x="7195282" y="3761393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6" name="Snip Single Corner Rectangle 125"/>
          <p:cNvSpPr/>
          <p:nvPr/>
        </p:nvSpPr>
        <p:spPr>
          <a:xfrm flipH="1">
            <a:off x="7332692" y="3643973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7" name="Snip Single Corner Rectangle 126"/>
          <p:cNvSpPr/>
          <p:nvPr/>
        </p:nvSpPr>
        <p:spPr>
          <a:xfrm flipH="1">
            <a:off x="7395146" y="3091829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8" name="Snip Single Corner Rectangle 127"/>
          <p:cNvSpPr/>
          <p:nvPr/>
        </p:nvSpPr>
        <p:spPr>
          <a:xfrm flipH="1">
            <a:off x="7547546" y="3244229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9" name="Snip Single Corner Rectangle 128"/>
          <p:cNvSpPr/>
          <p:nvPr/>
        </p:nvSpPr>
        <p:spPr>
          <a:xfrm flipH="1">
            <a:off x="7457603" y="3396845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0" name="Snip Single Corner Rectangle 129"/>
          <p:cNvSpPr/>
          <p:nvPr/>
        </p:nvSpPr>
        <p:spPr>
          <a:xfrm flipH="1">
            <a:off x="7610006" y="3111819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1" name="Snip Single Corner Rectangle 130"/>
          <p:cNvSpPr/>
          <p:nvPr/>
        </p:nvSpPr>
        <p:spPr>
          <a:xfrm flipH="1">
            <a:off x="7657476" y="3339169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2" name="Snip Single Corner Rectangle 131"/>
          <p:cNvSpPr/>
          <p:nvPr/>
        </p:nvSpPr>
        <p:spPr>
          <a:xfrm flipH="1">
            <a:off x="7794886" y="3146798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3" name="Snip Single Corner Rectangle 132"/>
          <p:cNvSpPr/>
          <p:nvPr/>
        </p:nvSpPr>
        <p:spPr>
          <a:xfrm flipH="1">
            <a:off x="7827366" y="3299198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4" name="Snip Single Corner Rectangle 133"/>
          <p:cNvSpPr/>
          <p:nvPr/>
        </p:nvSpPr>
        <p:spPr>
          <a:xfrm flipH="1">
            <a:off x="7964776" y="3181778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5" name="Snip Single Corner Rectangle 134"/>
          <p:cNvSpPr/>
          <p:nvPr/>
        </p:nvSpPr>
        <p:spPr>
          <a:xfrm flipH="1">
            <a:off x="6685614" y="344658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6" name="Snip Single Corner Rectangle 135"/>
          <p:cNvSpPr/>
          <p:nvPr/>
        </p:nvSpPr>
        <p:spPr>
          <a:xfrm flipH="1">
            <a:off x="6838014" y="359898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7" name="Snip Single Corner Rectangle 136"/>
          <p:cNvSpPr/>
          <p:nvPr/>
        </p:nvSpPr>
        <p:spPr>
          <a:xfrm flipH="1">
            <a:off x="6748071" y="3751601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8" name="Snip Single Corner Rectangle 137"/>
          <p:cNvSpPr/>
          <p:nvPr/>
        </p:nvSpPr>
        <p:spPr>
          <a:xfrm flipH="1">
            <a:off x="6900474" y="346657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9" name="Snip Single Corner Rectangle 138"/>
          <p:cNvSpPr/>
          <p:nvPr/>
        </p:nvSpPr>
        <p:spPr>
          <a:xfrm flipH="1">
            <a:off x="6947944" y="369392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0" name="Snip Single Corner Rectangle 139"/>
          <p:cNvSpPr/>
          <p:nvPr/>
        </p:nvSpPr>
        <p:spPr>
          <a:xfrm flipH="1">
            <a:off x="7085354" y="3501554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1" name="Snip Single Corner Rectangle 140"/>
          <p:cNvSpPr/>
          <p:nvPr/>
        </p:nvSpPr>
        <p:spPr>
          <a:xfrm flipH="1">
            <a:off x="7117834" y="3653954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2" name="Snip Single Corner Rectangle 141"/>
          <p:cNvSpPr/>
          <p:nvPr/>
        </p:nvSpPr>
        <p:spPr>
          <a:xfrm flipH="1">
            <a:off x="7255244" y="3536534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3" name="Snip Single Corner Rectangle 142"/>
          <p:cNvSpPr/>
          <p:nvPr/>
        </p:nvSpPr>
        <p:spPr>
          <a:xfrm flipH="1">
            <a:off x="7392654" y="3419114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4" name="Snip Single Corner Rectangle 143"/>
          <p:cNvSpPr/>
          <p:nvPr/>
        </p:nvSpPr>
        <p:spPr>
          <a:xfrm flipH="1">
            <a:off x="6763064" y="394375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5" name="Snip Single Corner Rectangle 144"/>
          <p:cNvSpPr/>
          <p:nvPr/>
        </p:nvSpPr>
        <p:spPr>
          <a:xfrm flipH="1">
            <a:off x="6915464" y="409615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6" name="Snip Single Corner Rectangle 145"/>
          <p:cNvSpPr/>
          <p:nvPr/>
        </p:nvSpPr>
        <p:spPr>
          <a:xfrm flipH="1">
            <a:off x="6825521" y="4248771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7" name="Snip Single Corner Rectangle 146"/>
          <p:cNvSpPr/>
          <p:nvPr/>
        </p:nvSpPr>
        <p:spPr>
          <a:xfrm flipH="1">
            <a:off x="6977924" y="396374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8" name="Snip Single Corner Rectangle 147"/>
          <p:cNvSpPr/>
          <p:nvPr/>
        </p:nvSpPr>
        <p:spPr>
          <a:xfrm flipH="1">
            <a:off x="7025394" y="419109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9" name="Snip Single Corner Rectangle 148"/>
          <p:cNvSpPr/>
          <p:nvPr/>
        </p:nvSpPr>
        <p:spPr>
          <a:xfrm flipH="1">
            <a:off x="7162804" y="3998724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0" name="Snip Single Corner Rectangle 149"/>
          <p:cNvSpPr/>
          <p:nvPr/>
        </p:nvSpPr>
        <p:spPr>
          <a:xfrm flipH="1">
            <a:off x="7195284" y="4151124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1" name="Snip Single Corner Rectangle 150"/>
          <p:cNvSpPr/>
          <p:nvPr/>
        </p:nvSpPr>
        <p:spPr>
          <a:xfrm flipH="1">
            <a:off x="7332694" y="4033704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2" name="Snip Single Corner Rectangle 151"/>
          <p:cNvSpPr/>
          <p:nvPr/>
        </p:nvSpPr>
        <p:spPr>
          <a:xfrm flipH="1">
            <a:off x="7470104" y="3916284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3" name="Snip Single Corner Rectangle 152"/>
          <p:cNvSpPr/>
          <p:nvPr/>
        </p:nvSpPr>
        <p:spPr>
          <a:xfrm flipH="1">
            <a:off x="7485088" y="342159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4" name="Snip Single Corner Rectangle 153"/>
          <p:cNvSpPr/>
          <p:nvPr/>
        </p:nvSpPr>
        <p:spPr>
          <a:xfrm flipH="1">
            <a:off x="7637488" y="357399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5" name="Snip Single Corner Rectangle 154"/>
          <p:cNvSpPr/>
          <p:nvPr/>
        </p:nvSpPr>
        <p:spPr>
          <a:xfrm flipH="1">
            <a:off x="7547545" y="3726614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6" name="Snip Single Corner Rectangle 155"/>
          <p:cNvSpPr/>
          <p:nvPr/>
        </p:nvSpPr>
        <p:spPr>
          <a:xfrm flipH="1">
            <a:off x="7699948" y="344158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7" name="Snip Single Corner Rectangle 156"/>
          <p:cNvSpPr/>
          <p:nvPr/>
        </p:nvSpPr>
        <p:spPr>
          <a:xfrm flipH="1">
            <a:off x="7747418" y="366893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8" name="Snip Single Corner Rectangle 157"/>
          <p:cNvSpPr/>
          <p:nvPr/>
        </p:nvSpPr>
        <p:spPr>
          <a:xfrm flipH="1">
            <a:off x="7884828" y="3476567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9" name="Snip Single Corner Rectangle 158"/>
          <p:cNvSpPr/>
          <p:nvPr/>
        </p:nvSpPr>
        <p:spPr>
          <a:xfrm flipH="1">
            <a:off x="7917308" y="3628967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0" name="Snip Single Corner Rectangle 159"/>
          <p:cNvSpPr/>
          <p:nvPr/>
        </p:nvSpPr>
        <p:spPr>
          <a:xfrm flipH="1">
            <a:off x="8054718" y="3511547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1" name="Snip Single Corner Rectangle 160"/>
          <p:cNvSpPr/>
          <p:nvPr/>
        </p:nvSpPr>
        <p:spPr>
          <a:xfrm flipH="1">
            <a:off x="8192128" y="3394127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2" name="Snip Single Corner Rectangle 161"/>
          <p:cNvSpPr/>
          <p:nvPr/>
        </p:nvSpPr>
        <p:spPr>
          <a:xfrm flipH="1">
            <a:off x="7560039" y="387130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Snip Single Corner Rectangle 162"/>
          <p:cNvSpPr/>
          <p:nvPr/>
        </p:nvSpPr>
        <p:spPr>
          <a:xfrm flipH="1">
            <a:off x="7712439" y="402370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4" name="Snip Single Corner Rectangle 163"/>
          <p:cNvSpPr/>
          <p:nvPr/>
        </p:nvSpPr>
        <p:spPr>
          <a:xfrm flipH="1">
            <a:off x="7622496" y="4176320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5" name="Snip Single Corner Rectangle 164"/>
          <p:cNvSpPr/>
          <p:nvPr/>
        </p:nvSpPr>
        <p:spPr>
          <a:xfrm flipH="1">
            <a:off x="7774899" y="389129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6" name="Snip Single Corner Rectangle 165"/>
          <p:cNvSpPr/>
          <p:nvPr/>
        </p:nvSpPr>
        <p:spPr>
          <a:xfrm flipH="1">
            <a:off x="7822369" y="411864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Snip Single Corner Rectangle 166"/>
          <p:cNvSpPr/>
          <p:nvPr/>
        </p:nvSpPr>
        <p:spPr>
          <a:xfrm flipH="1">
            <a:off x="7959779" y="3926273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8" name="Snip Single Corner Rectangle 167"/>
          <p:cNvSpPr/>
          <p:nvPr/>
        </p:nvSpPr>
        <p:spPr>
          <a:xfrm flipH="1">
            <a:off x="7992259" y="4078673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9" name="Snip Single Corner Rectangle 168"/>
          <p:cNvSpPr/>
          <p:nvPr/>
        </p:nvSpPr>
        <p:spPr>
          <a:xfrm flipH="1">
            <a:off x="8129669" y="3961253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0" name="Snip Single Corner Rectangle 169"/>
          <p:cNvSpPr/>
          <p:nvPr/>
        </p:nvSpPr>
        <p:spPr>
          <a:xfrm flipH="1">
            <a:off x="8267079" y="3843833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1" name="Snip Single Corner Rectangle 170"/>
          <p:cNvSpPr/>
          <p:nvPr/>
        </p:nvSpPr>
        <p:spPr>
          <a:xfrm flipH="1">
            <a:off x="7152805" y="436348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2" name="Snip Single Corner Rectangle 171"/>
          <p:cNvSpPr/>
          <p:nvPr/>
        </p:nvSpPr>
        <p:spPr>
          <a:xfrm flipH="1">
            <a:off x="7305205" y="451588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3" name="Snip Single Corner Rectangle 172"/>
          <p:cNvSpPr/>
          <p:nvPr/>
        </p:nvSpPr>
        <p:spPr>
          <a:xfrm flipH="1">
            <a:off x="7215262" y="4668499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4" name="Snip Single Corner Rectangle 173"/>
          <p:cNvSpPr/>
          <p:nvPr/>
        </p:nvSpPr>
        <p:spPr>
          <a:xfrm flipH="1">
            <a:off x="7367665" y="438347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5" name="Snip Single Corner Rectangle 174"/>
          <p:cNvSpPr/>
          <p:nvPr/>
        </p:nvSpPr>
        <p:spPr>
          <a:xfrm flipH="1">
            <a:off x="7415135" y="461082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6" name="Snip Single Corner Rectangle 175"/>
          <p:cNvSpPr/>
          <p:nvPr/>
        </p:nvSpPr>
        <p:spPr>
          <a:xfrm flipH="1">
            <a:off x="7552545" y="4418452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7" name="Snip Single Corner Rectangle 176"/>
          <p:cNvSpPr/>
          <p:nvPr/>
        </p:nvSpPr>
        <p:spPr>
          <a:xfrm flipH="1">
            <a:off x="7585025" y="4570852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8" name="Snip Single Corner Rectangle 177"/>
          <p:cNvSpPr/>
          <p:nvPr/>
        </p:nvSpPr>
        <p:spPr>
          <a:xfrm flipH="1">
            <a:off x="7722435" y="4453432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Snip Single Corner Rectangle 178"/>
          <p:cNvSpPr/>
          <p:nvPr/>
        </p:nvSpPr>
        <p:spPr>
          <a:xfrm flipH="1">
            <a:off x="7889822" y="4096161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0" name="Snip Single Corner Rectangle 179"/>
          <p:cNvSpPr/>
          <p:nvPr/>
        </p:nvSpPr>
        <p:spPr>
          <a:xfrm flipH="1">
            <a:off x="8042222" y="4248561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1" name="Snip Single Corner Rectangle 180"/>
          <p:cNvSpPr/>
          <p:nvPr/>
        </p:nvSpPr>
        <p:spPr>
          <a:xfrm flipH="1">
            <a:off x="7952279" y="4401177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2" name="Snip Single Corner Rectangle 181"/>
          <p:cNvSpPr/>
          <p:nvPr/>
        </p:nvSpPr>
        <p:spPr>
          <a:xfrm flipH="1">
            <a:off x="8104682" y="4116151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3" name="Snip Single Corner Rectangle 182"/>
          <p:cNvSpPr/>
          <p:nvPr/>
        </p:nvSpPr>
        <p:spPr>
          <a:xfrm flipH="1">
            <a:off x="8152152" y="4343501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4" name="Snip Single Corner Rectangle 183"/>
          <p:cNvSpPr/>
          <p:nvPr/>
        </p:nvSpPr>
        <p:spPr>
          <a:xfrm flipH="1">
            <a:off x="8289562" y="4151130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5" name="Snip Single Corner Rectangle 184"/>
          <p:cNvSpPr/>
          <p:nvPr/>
        </p:nvSpPr>
        <p:spPr>
          <a:xfrm flipH="1">
            <a:off x="8322042" y="4303530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6" name="Snip Single Corner Rectangle 185"/>
          <p:cNvSpPr/>
          <p:nvPr/>
        </p:nvSpPr>
        <p:spPr>
          <a:xfrm flipH="1">
            <a:off x="8459452" y="4186110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7" name="Snip Single Corner Rectangle 186"/>
          <p:cNvSpPr/>
          <p:nvPr/>
        </p:nvSpPr>
        <p:spPr>
          <a:xfrm flipH="1">
            <a:off x="7532556" y="433850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8" name="Snip Single Corner Rectangle 187"/>
          <p:cNvSpPr/>
          <p:nvPr/>
        </p:nvSpPr>
        <p:spPr>
          <a:xfrm flipH="1">
            <a:off x="7684956" y="449090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9" name="Snip Single Corner Rectangle 188"/>
          <p:cNvSpPr/>
          <p:nvPr/>
        </p:nvSpPr>
        <p:spPr>
          <a:xfrm flipH="1">
            <a:off x="7595013" y="4643517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0" name="Snip Single Corner Rectangle 189"/>
          <p:cNvSpPr/>
          <p:nvPr/>
        </p:nvSpPr>
        <p:spPr>
          <a:xfrm flipH="1">
            <a:off x="7747416" y="435849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1" name="Snip Single Corner Rectangle 190"/>
          <p:cNvSpPr/>
          <p:nvPr/>
        </p:nvSpPr>
        <p:spPr>
          <a:xfrm flipH="1">
            <a:off x="7794886" y="458584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2" name="Snip Single Corner Rectangle 191"/>
          <p:cNvSpPr/>
          <p:nvPr/>
        </p:nvSpPr>
        <p:spPr>
          <a:xfrm flipH="1">
            <a:off x="7932296" y="4393470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3" name="Snip Single Corner Rectangle 192"/>
          <p:cNvSpPr/>
          <p:nvPr/>
        </p:nvSpPr>
        <p:spPr>
          <a:xfrm flipH="1">
            <a:off x="7964776" y="4545870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4" name="Snip Single Corner Rectangle 193"/>
          <p:cNvSpPr/>
          <p:nvPr/>
        </p:nvSpPr>
        <p:spPr>
          <a:xfrm flipH="1">
            <a:off x="8102186" y="4428450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5" name="Snip Single Corner Rectangle 194"/>
          <p:cNvSpPr/>
          <p:nvPr/>
        </p:nvSpPr>
        <p:spPr>
          <a:xfrm flipH="1">
            <a:off x="6912964" y="2954406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6" name="Snip Single Corner Rectangle 195"/>
          <p:cNvSpPr/>
          <p:nvPr/>
        </p:nvSpPr>
        <p:spPr>
          <a:xfrm flipH="1">
            <a:off x="7065364" y="3106806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7" name="Snip Single Corner Rectangle 196"/>
          <p:cNvSpPr/>
          <p:nvPr/>
        </p:nvSpPr>
        <p:spPr>
          <a:xfrm flipH="1">
            <a:off x="6975421" y="3259422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8" name="Snip Single Corner Rectangle 197"/>
          <p:cNvSpPr/>
          <p:nvPr/>
        </p:nvSpPr>
        <p:spPr>
          <a:xfrm flipH="1">
            <a:off x="7127824" y="2974396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9" name="Snip Single Corner Rectangle 198"/>
          <p:cNvSpPr/>
          <p:nvPr/>
        </p:nvSpPr>
        <p:spPr>
          <a:xfrm flipH="1">
            <a:off x="7175294" y="3201746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0" name="Snip Single Corner Rectangle 199"/>
          <p:cNvSpPr/>
          <p:nvPr/>
        </p:nvSpPr>
        <p:spPr>
          <a:xfrm flipH="1">
            <a:off x="7312704" y="300937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1" name="Snip Single Corner Rectangle 200"/>
          <p:cNvSpPr/>
          <p:nvPr/>
        </p:nvSpPr>
        <p:spPr>
          <a:xfrm flipH="1">
            <a:off x="7345184" y="316177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2" name="Snip Single Corner Rectangle 201"/>
          <p:cNvSpPr/>
          <p:nvPr/>
        </p:nvSpPr>
        <p:spPr>
          <a:xfrm flipH="1">
            <a:off x="7482594" y="304435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3" name="Snip Single Corner Rectangle 202"/>
          <p:cNvSpPr/>
          <p:nvPr/>
        </p:nvSpPr>
        <p:spPr>
          <a:xfrm flipH="1">
            <a:off x="7620004" y="2926935"/>
            <a:ext cx="62457" cy="87582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4" name="Snip Single Corner Rectangle 203"/>
          <p:cNvSpPr/>
          <p:nvPr/>
        </p:nvSpPr>
        <p:spPr>
          <a:xfrm flipH="1">
            <a:off x="6990414" y="3451576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5" name="Snip Single Corner Rectangle 204"/>
          <p:cNvSpPr/>
          <p:nvPr/>
        </p:nvSpPr>
        <p:spPr>
          <a:xfrm flipH="1">
            <a:off x="7142814" y="3603976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6" name="Snip Single Corner Rectangle 205"/>
          <p:cNvSpPr/>
          <p:nvPr/>
        </p:nvSpPr>
        <p:spPr>
          <a:xfrm flipH="1">
            <a:off x="7052871" y="3756592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7" name="Snip Single Corner Rectangle 206"/>
          <p:cNvSpPr/>
          <p:nvPr/>
        </p:nvSpPr>
        <p:spPr>
          <a:xfrm flipH="1">
            <a:off x="7205274" y="3471566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8" name="Snip Single Corner Rectangle 207"/>
          <p:cNvSpPr/>
          <p:nvPr/>
        </p:nvSpPr>
        <p:spPr>
          <a:xfrm flipH="1">
            <a:off x="7252744" y="3698916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9" name="Snip Single Corner Rectangle 208"/>
          <p:cNvSpPr/>
          <p:nvPr/>
        </p:nvSpPr>
        <p:spPr>
          <a:xfrm flipH="1">
            <a:off x="7390154" y="350654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0" name="Snip Single Corner Rectangle 209"/>
          <p:cNvSpPr/>
          <p:nvPr/>
        </p:nvSpPr>
        <p:spPr>
          <a:xfrm flipH="1">
            <a:off x="7422634" y="365894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1" name="Snip Single Corner Rectangle 210"/>
          <p:cNvSpPr/>
          <p:nvPr/>
        </p:nvSpPr>
        <p:spPr>
          <a:xfrm flipH="1">
            <a:off x="7560044" y="354152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2" name="Snip Single Corner Rectangle 211"/>
          <p:cNvSpPr/>
          <p:nvPr/>
        </p:nvSpPr>
        <p:spPr>
          <a:xfrm flipH="1">
            <a:off x="7697454" y="3424105"/>
            <a:ext cx="62457" cy="87582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3" name="Snip Single Corner Rectangle 212"/>
          <p:cNvSpPr/>
          <p:nvPr/>
        </p:nvSpPr>
        <p:spPr>
          <a:xfrm flipH="1">
            <a:off x="7712438" y="2929419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4" name="Snip Single Corner Rectangle 213"/>
          <p:cNvSpPr/>
          <p:nvPr/>
        </p:nvSpPr>
        <p:spPr>
          <a:xfrm flipH="1">
            <a:off x="7864838" y="3081819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5" name="Snip Single Corner Rectangle 214"/>
          <p:cNvSpPr/>
          <p:nvPr/>
        </p:nvSpPr>
        <p:spPr>
          <a:xfrm flipH="1">
            <a:off x="7774895" y="3234435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6" name="Snip Single Corner Rectangle 215"/>
          <p:cNvSpPr/>
          <p:nvPr/>
        </p:nvSpPr>
        <p:spPr>
          <a:xfrm flipH="1">
            <a:off x="7927298" y="2949409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7" name="Snip Single Corner Rectangle 216"/>
          <p:cNvSpPr/>
          <p:nvPr/>
        </p:nvSpPr>
        <p:spPr>
          <a:xfrm flipH="1">
            <a:off x="7974768" y="3176759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8" name="Snip Single Corner Rectangle 217"/>
          <p:cNvSpPr/>
          <p:nvPr/>
        </p:nvSpPr>
        <p:spPr>
          <a:xfrm flipH="1">
            <a:off x="8112178" y="298438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9" name="Snip Single Corner Rectangle 218"/>
          <p:cNvSpPr/>
          <p:nvPr/>
        </p:nvSpPr>
        <p:spPr>
          <a:xfrm flipH="1">
            <a:off x="8144658" y="313678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0" name="Snip Single Corner Rectangle 219"/>
          <p:cNvSpPr/>
          <p:nvPr/>
        </p:nvSpPr>
        <p:spPr>
          <a:xfrm flipH="1">
            <a:off x="8282068" y="301936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1" name="Snip Single Corner Rectangle 220"/>
          <p:cNvSpPr/>
          <p:nvPr/>
        </p:nvSpPr>
        <p:spPr>
          <a:xfrm flipH="1">
            <a:off x="8419478" y="2901948"/>
            <a:ext cx="62457" cy="87582"/>
          </a:xfrm>
          <a:prstGeom prst="snip1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2" name="Snip Single Corner Rectangle 221"/>
          <p:cNvSpPr/>
          <p:nvPr/>
        </p:nvSpPr>
        <p:spPr>
          <a:xfrm flipH="1">
            <a:off x="7787389" y="3379125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3" name="Snip Single Corner Rectangle 222"/>
          <p:cNvSpPr/>
          <p:nvPr/>
        </p:nvSpPr>
        <p:spPr>
          <a:xfrm flipH="1">
            <a:off x="7939789" y="3531525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4" name="Snip Single Corner Rectangle 223"/>
          <p:cNvSpPr/>
          <p:nvPr/>
        </p:nvSpPr>
        <p:spPr>
          <a:xfrm flipH="1">
            <a:off x="7849846" y="3684141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5" name="Snip Single Corner Rectangle 224"/>
          <p:cNvSpPr/>
          <p:nvPr/>
        </p:nvSpPr>
        <p:spPr>
          <a:xfrm flipH="1">
            <a:off x="8002249" y="3399115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6" name="Snip Single Corner Rectangle 225"/>
          <p:cNvSpPr/>
          <p:nvPr/>
        </p:nvSpPr>
        <p:spPr>
          <a:xfrm flipH="1">
            <a:off x="8049719" y="3626465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7" name="Snip Single Corner Rectangle 226"/>
          <p:cNvSpPr/>
          <p:nvPr/>
        </p:nvSpPr>
        <p:spPr>
          <a:xfrm flipH="1">
            <a:off x="8187129" y="343409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8" name="Snip Single Corner Rectangle 227"/>
          <p:cNvSpPr/>
          <p:nvPr/>
        </p:nvSpPr>
        <p:spPr>
          <a:xfrm flipH="1">
            <a:off x="8219609" y="358649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9" name="Snip Single Corner Rectangle 228"/>
          <p:cNvSpPr/>
          <p:nvPr/>
        </p:nvSpPr>
        <p:spPr>
          <a:xfrm flipH="1">
            <a:off x="8357019" y="346907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0" name="Snip Single Corner Rectangle 229"/>
          <p:cNvSpPr/>
          <p:nvPr/>
        </p:nvSpPr>
        <p:spPr>
          <a:xfrm flipH="1">
            <a:off x="8494429" y="3351654"/>
            <a:ext cx="62457" cy="87582"/>
          </a:xfrm>
          <a:prstGeom prst="snip1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1" name="Snip Single Corner Rectangle 230"/>
          <p:cNvSpPr/>
          <p:nvPr/>
        </p:nvSpPr>
        <p:spPr>
          <a:xfrm flipH="1">
            <a:off x="7380155" y="3871304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2" name="Snip Single Corner Rectangle 231"/>
          <p:cNvSpPr/>
          <p:nvPr/>
        </p:nvSpPr>
        <p:spPr>
          <a:xfrm flipH="1">
            <a:off x="7532555" y="4023704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3" name="Snip Single Corner Rectangle 232"/>
          <p:cNvSpPr/>
          <p:nvPr/>
        </p:nvSpPr>
        <p:spPr>
          <a:xfrm flipH="1">
            <a:off x="7442612" y="4176320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4" name="Snip Single Corner Rectangle 233"/>
          <p:cNvSpPr/>
          <p:nvPr/>
        </p:nvSpPr>
        <p:spPr>
          <a:xfrm flipH="1">
            <a:off x="7595015" y="3891294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5" name="Snip Single Corner Rectangle 234"/>
          <p:cNvSpPr/>
          <p:nvPr/>
        </p:nvSpPr>
        <p:spPr>
          <a:xfrm flipH="1">
            <a:off x="7642485" y="4118644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6" name="Snip Single Corner Rectangle 235"/>
          <p:cNvSpPr/>
          <p:nvPr/>
        </p:nvSpPr>
        <p:spPr>
          <a:xfrm flipH="1">
            <a:off x="7779895" y="392627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7" name="Snip Single Corner Rectangle 236"/>
          <p:cNvSpPr/>
          <p:nvPr/>
        </p:nvSpPr>
        <p:spPr>
          <a:xfrm flipH="1">
            <a:off x="7812375" y="407867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8" name="Snip Single Corner Rectangle 237"/>
          <p:cNvSpPr/>
          <p:nvPr/>
        </p:nvSpPr>
        <p:spPr>
          <a:xfrm flipH="1">
            <a:off x="7949785" y="3961253"/>
            <a:ext cx="62457" cy="87582"/>
          </a:xfrm>
          <a:prstGeom prst="snip1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9" name="Snip Single Corner Rectangle 238"/>
          <p:cNvSpPr/>
          <p:nvPr/>
        </p:nvSpPr>
        <p:spPr>
          <a:xfrm flipH="1">
            <a:off x="7127822" y="4308517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0" name="Snip Single Corner Rectangle 239"/>
          <p:cNvSpPr/>
          <p:nvPr/>
        </p:nvSpPr>
        <p:spPr>
          <a:xfrm flipH="1">
            <a:off x="7280222" y="4460917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1" name="Snip Single Corner Rectangle 240"/>
          <p:cNvSpPr/>
          <p:nvPr/>
        </p:nvSpPr>
        <p:spPr>
          <a:xfrm flipH="1">
            <a:off x="7190279" y="4613533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2" name="Snip Single Corner Rectangle 241"/>
          <p:cNvSpPr/>
          <p:nvPr/>
        </p:nvSpPr>
        <p:spPr>
          <a:xfrm flipH="1">
            <a:off x="7342682" y="4328507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3" name="Snip Single Corner Rectangle 242"/>
          <p:cNvSpPr/>
          <p:nvPr/>
        </p:nvSpPr>
        <p:spPr>
          <a:xfrm flipH="1">
            <a:off x="7390152" y="4555857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4" name="Snip Single Corner Rectangle 243"/>
          <p:cNvSpPr/>
          <p:nvPr/>
        </p:nvSpPr>
        <p:spPr>
          <a:xfrm flipH="1">
            <a:off x="7527562" y="4363486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5" name="Snip Single Corner Rectangle 244"/>
          <p:cNvSpPr/>
          <p:nvPr/>
        </p:nvSpPr>
        <p:spPr>
          <a:xfrm flipH="1">
            <a:off x="7560042" y="4515886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6" name="Snip Single Corner Rectangle 245"/>
          <p:cNvSpPr/>
          <p:nvPr/>
        </p:nvSpPr>
        <p:spPr>
          <a:xfrm flipH="1">
            <a:off x="7697452" y="4398466"/>
            <a:ext cx="62457" cy="87582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7" name="Snip Single Corner Rectangle 246"/>
          <p:cNvSpPr/>
          <p:nvPr/>
        </p:nvSpPr>
        <p:spPr>
          <a:xfrm flipH="1">
            <a:off x="7759906" y="3846322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8" name="Snip Single Corner Rectangle 247"/>
          <p:cNvSpPr/>
          <p:nvPr/>
        </p:nvSpPr>
        <p:spPr>
          <a:xfrm flipH="1">
            <a:off x="7912306" y="3998722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9" name="Snip Single Corner Rectangle 248"/>
          <p:cNvSpPr/>
          <p:nvPr/>
        </p:nvSpPr>
        <p:spPr>
          <a:xfrm flipH="1">
            <a:off x="7822363" y="4151338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0" name="Snip Single Corner Rectangle 249"/>
          <p:cNvSpPr/>
          <p:nvPr/>
        </p:nvSpPr>
        <p:spPr>
          <a:xfrm flipH="1">
            <a:off x="7974766" y="3866312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1" name="Snip Single Corner Rectangle 250"/>
          <p:cNvSpPr/>
          <p:nvPr/>
        </p:nvSpPr>
        <p:spPr>
          <a:xfrm flipH="1">
            <a:off x="8022236" y="4093662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2" name="Snip Single Corner Rectangle 251"/>
          <p:cNvSpPr/>
          <p:nvPr/>
        </p:nvSpPr>
        <p:spPr>
          <a:xfrm flipH="1">
            <a:off x="8159646" y="390129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3" name="Snip Single Corner Rectangle 252"/>
          <p:cNvSpPr/>
          <p:nvPr/>
        </p:nvSpPr>
        <p:spPr>
          <a:xfrm flipH="1">
            <a:off x="8192126" y="405369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4" name="Snip Single Corner Rectangle 253"/>
          <p:cNvSpPr/>
          <p:nvPr/>
        </p:nvSpPr>
        <p:spPr>
          <a:xfrm flipH="1">
            <a:off x="8329536" y="3936271"/>
            <a:ext cx="62457" cy="87582"/>
          </a:xfrm>
          <a:prstGeom prst="snip1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5" name="TextBox 254"/>
          <p:cNvSpPr txBox="1"/>
          <p:nvPr/>
        </p:nvSpPr>
        <p:spPr>
          <a:xfrm>
            <a:off x="6584655" y="4940270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One Doc Per </a:t>
            </a:r>
          </a:p>
          <a:p>
            <a:r>
              <a:rPr lang="en-GB" b="1" dirty="0"/>
              <a:t>Concept</a:t>
            </a:r>
          </a:p>
          <a:p>
            <a:r>
              <a:rPr lang="en-GB" b="1" dirty="0"/>
              <a:t>(Graph)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47073" y="6355250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JSON Doc Store - ES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6486341" y="6444734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Linked Data / Graphs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07DAC6-2BAC-2A47-82CF-048AEED175D6}"/>
              </a:ext>
            </a:extLst>
          </p:cNvPr>
          <p:cNvSpPr txBox="1"/>
          <p:nvPr/>
        </p:nvSpPr>
        <p:spPr>
          <a:xfrm rot="19583368">
            <a:off x="4936073" y="5640438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LEAP2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xmlns="" id="{B05AFDC0-9A14-3740-B50F-23526F0FD15B}"/>
              </a:ext>
            </a:extLst>
          </p:cNvPr>
          <p:cNvSpPr txBox="1"/>
          <p:nvPr/>
        </p:nvSpPr>
        <p:spPr>
          <a:xfrm rot="19538950">
            <a:off x="7407326" y="5638719"/>
            <a:ext cx="15071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00B050"/>
                </a:solidFill>
              </a:rPr>
              <a:t>LEAP1</a:t>
            </a:r>
            <a:endParaRPr lang="en-GB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50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 2 Testing and Dev Process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81000" y="2057400"/>
            <a:ext cx="1828800" cy="2819400"/>
            <a:chOff x="381000" y="2209800"/>
            <a:chExt cx="1828800" cy="2819400"/>
          </a:xfrm>
        </p:grpSpPr>
        <p:sp>
          <p:nvSpPr>
            <p:cNvPr id="12" name="Rectangle 11"/>
            <p:cNvSpPr/>
            <p:nvPr/>
          </p:nvSpPr>
          <p:spPr>
            <a:xfrm>
              <a:off x="381000" y="2209800"/>
              <a:ext cx="1828800" cy="2819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GB" dirty="0"/>
                <a:t>Developers </a:t>
              </a:r>
            </a:p>
            <a:p>
              <a:r>
                <a:rPr lang="en-GB" dirty="0"/>
                <a:t>machine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33400" y="2590800"/>
              <a:ext cx="1524000" cy="60960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Unit Tests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3400" y="3403942"/>
              <a:ext cx="1524000" cy="8632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E2E Acceptance Tests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841316" y="2057400"/>
            <a:ext cx="3940484" cy="4495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en-GB" dirty="0"/>
              <a:t>CI Servers - Jenkins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93716" y="22098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Unit Tests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2993716" y="3251543"/>
            <a:ext cx="1524000" cy="8632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E2E Acceptance Tests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024828" y="3777734"/>
            <a:ext cx="1534191" cy="27754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dirty="0"/>
              <a:t>Deployed LEAP2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971800" y="4496612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Load Tests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71800" y="5334000"/>
            <a:ext cx="1524000" cy="609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Smoke Tests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2209800" y="2946742"/>
            <a:ext cx="685800" cy="4060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ight Arrow 19"/>
          <p:cNvSpPr/>
          <p:nvPr/>
        </p:nvSpPr>
        <p:spPr>
          <a:xfrm rot="5400000">
            <a:off x="3523844" y="4121727"/>
            <a:ext cx="419912" cy="4060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/>
          <p:cNvCxnSpPr>
            <a:stCxn id="9" idx="3"/>
            <a:endCxn id="32" idx="2"/>
          </p:cNvCxnSpPr>
          <p:nvPr/>
        </p:nvCxnSpPr>
        <p:spPr>
          <a:xfrm flipV="1">
            <a:off x="4495800" y="4800600"/>
            <a:ext cx="2728294" cy="81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923209" y="3777734"/>
            <a:ext cx="1557317" cy="8327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Automated Deployment</a:t>
            </a:r>
            <a:endParaRPr lang="en-GB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495799" y="5626164"/>
            <a:ext cx="2728295" cy="134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 rot="2388084">
            <a:off x="4465388" y="3464274"/>
            <a:ext cx="590711" cy="4060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>
            <a:off x="6497845" y="3975848"/>
            <a:ext cx="526983" cy="4060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7224094" y="4610506"/>
            <a:ext cx="828163" cy="38018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API</a:t>
            </a:r>
          </a:p>
        </p:txBody>
      </p:sp>
      <p:sp>
        <p:nvSpPr>
          <p:cNvPr id="33" name="Oval 32"/>
          <p:cNvSpPr/>
          <p:nvPr/>
        </p:nvSpPr>
        <p:spPr>
          <a:xfrm>
            <a:off x="7224094" y="5448706"/>
            <a:ext cx="828163" cy="38018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API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2174" y="2177590"/>
            <a:ext cx="735033" cy="46185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xmlns="" id="{DDFE87F8-F9B0-AB4A-9EB8-7EFEC05EF1B8}"/>
              </a:ext>
            </a:extLst>
          </p:cNvPr>
          <p:cNvSpPr/>
          <p:nvPr/>
        </p:nvSpPr>
        <p:spPr>
          <a:xfrm rot="5400000">
            <a:off x="3517729" y="2806871"/>
            <a:ext cx="381000" cy="4060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169734D-A48E-9747-869E-12859D5B1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209" y="3868773"/>
            <a:ext cx="1247751" cy="220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90C964-C87C-ED41-92D9-9193792908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0095" y="3968367"/>
            <a:ext cx="952330" cy="4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0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xmlns="" id="{3E68A3E1-403B-EF49-8E7F-F6BABB469D0C}"/>
              </a:ext>
            </a:extLst>
          </p:cNvPr>
          <p:cNvSpPr/>
          <p:nvPr/>
        </p:nvSpPr>
        <p:spPr>
          <a:xfrm>
            <a:off x="572093" y="4367478"/>
            <a:ext cx="7962307" cy="18047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/>
              <a:t>System Under Test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668FE1-BE38-1541-8B8E-4A81259FD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Acceptance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84F8604-099C-614E-A10C-D1B1AB01D7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Test End to End with Real Inputs and Outputs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6C5C4B0-2E12-4946-A118-42BD39DEE0C6}"/>
              </a:ext>
            </a:extLst>
          </p:cNvPr>
          <p:cNvSpPr/>
          <p:nvPr/>
        </p:nvSpPr>
        <p:spPr>
          <a:xfrm>
            <a:off x="572092" y="2365764"/>
            <a:ext cx="7962308" cy="180472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Test for Web API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F4221C6-B8D0-7C48-A815-7331338899B2}"/>
              </a:ext>
            </a:extLst>
          </p:cNvPr>
          <p:cNvSpPr/>
          <p:nvPr/>
        </p:nvSpPr>
        <p:spPr>
          <a:xfrm>
            <a:off x="1295399" y="5111385"/>
            <a:ext cx="572093" cy="6286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/>
              <a:t>XML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8E474121-476D-5249-9A4D-3F3B0BEA1600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1867492" y="5419049"/>
            <a:ext cx="799507" cy="6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F506AE9-73F1-BC45-985A-9DF501A12220}"/>
              </a:ext>
            </a:extLst>
          </p:cNvPr>
          <p:cNvSpPr/>
          <p:nvPr/>
        </p:nvSpPr>
        <p:spPr>
          <a:xfrm>
            <a:off x="1066799" y="2948545"/>
            <a:ext cx="993160" cy="8614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Generate Input </a:t>
            </a:r>
          </a:p>
          <a:p>
            <a:pPr algn="ctr"/>
            <a:r>
              <a:rPr lang="en-GB" sz="1400" dirty="0"/>
              <a:t>XML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CFDDC57-A1FF-7345-B7B3-1B0362DC4BA5}"/>
              </a:ext>
            </a:extLst>
          </p:cNvPr>
          <p:cNvSpPr/>
          <p:nvPr/>
        </p:nvSpPr>
        <p:spPr>
          <a:xfrm>
            <a:off x="5943599" y="2948546"/>
            <a:ext cx="914400" cy="8746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Make API Call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78D8411-9A1B-0045-8D0E-0C3F3254A40A}"/>
              </a:ext>
            </a:extLst>
          </p:cNvPr>
          <p:cNvSpPr/>
          <p:nvPr/>
        </p:nvSpPr>
        <p:spPr>
          <a:xfrm>
            <a:off x="7315199" y="2948543"/>
            <a:ext cx="914401" cy="8614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Check expected Results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xmlns="" id="{9B3CDA26-0A2C-F945-A53C-640D3284ECD6}"/>
              </a:ext>
            </a:extLst>
          </p:cNvPr>
          <p:cNvSpPr/>
          <p:nvPr/>
        </p:nvSpPr>
        <p:spPr>
          <a:xfrm>
            <a:off x="4125106" y="4934716"/>
            <a:ext cx="1285093" cy="957719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 err="1"/>
              <a:t>ElasticSearch</a:t>
            </a:r>
            <a:endParaRPr lang="en-GB" sz="1350" dirty="0"/>
          </a:p>
          <a:p>
            <a:pPr algn="ctr"/>
            <a:r>
              <a:rPr lang="en-GB" sz="1350" dirty="0"/>
              <a:t>Master </a:t>
            </a:r>
          </a:p>
          <a:p>
            <a:pPr algn="ctr"/>
            <a:r>
              <a:rPr lang="en-GB" sz="1350" dirty="0"/>
              <a:t>Store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44588B4-38AD-1A48-A008-FE545E20FA16}"/>
              </a:ext>
            </a:extLst>
          </p:cNvPr>
          <p:cNvSpPr/>
          <p:nvPr/>
        </p:nvSpPr>
        <p:spPr>
          <a:xfrm>
            <a:off x="2666999" y="5150545"/>
            <a:ext cx="901347" cy="537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350" dirty="0"/>
              <a:t>Import API</a:t>
            </a:r>
          </a:p>
          <a:p>
            <a:pPr algn="ctr"/>
            <a:endParaRPr lang="en-GB" sz="13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9DDA9D9-A321-4C4D-9703-CEF77D8933BE}"/>
              </a:ext>
            </a:extLst>
          </p:cNvPr>
          <p:cNvSpPr/>
          <p:nvPr/>
        </p:nvSpPr>
        <p:spPr>
          <a:xfrm>
            <a:off x="5982292" y="5034762"/>
            <a:ext cx="875707" cy="75833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Web API (Python)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0174D5E7-77A4-E146-895B-98E1ABA23FB6}"/>
              </a:ext>
            </a:extLst>
          </p:cNvPr>
          <p:cNvCxnSpPr>
            <a:cxnSpLocks/>
            <a:stCxn id="16" idx="4"/>
            <a:endCxn id="26" idx="1"/>
          </p:cNvCxnSpPr>
          <p:nvPr/>
        </p:nvCxnSpPr>
        <p:spPr>
          <a:xfrm>
            <a:off x="5410199" y="5413576"/>
            <a:ext cx="572093" cy="3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73082FEA-846A-D04B-ABEF-78A43F8DA525}"/>
              </a:ext>
            </a:extLst>
          </p:cNvPr>
          <p:cNvCxnSpPr>
            <a:cxnSpLocks/>
            <a:stCxn id="19" idx="3"/>
            <a:endCxn id="16" idx="2"/>
          </p:cNvCxnSpPr>
          <p:nvPr/>
        </p:nvCxnSpPr>
        <p:spPr>
          <a:xfrm flipV="1">
            <a:off x="3568346" y="5413576"/>
            <a:ext cx="556760" cy="54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315AB0C7-384E-4D4A-937B-700FA72A60E3}"/>
              </a:ext>
            </a:extLst>
          </p:cNvPr>
          <p:cNvSpPr/>
          <p:nvPr/>
        </p:nvSpPr>
        <p:spPr>
          <a:xfrm>
            <a:off x="2779227" y="2948543"/>
            <a:ext cx="725972" cy="86145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Import Data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60EB60C9-B12E-2A40-A1A8-F1300123BF5B}"/>
              </a:ext>
            </a:extLst>
          </p:cNvPr>
          <p:cNvCxnSpPr>
            <a:stCxn id="10" idx="2"/>
            <a:endCxn id="8" idx="0"/>
          </p:cNvCxnSpPr>
          <p:nvPr/>
        </p:nvCxnSpPr>
        <p:spPr>
          <a:xfrm>
            <a:off x="1563379" y="3810001"/>
            <a:ext cx="18067" cy="130138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197A6488-6B32-494F-B97D-DCBA02189487}"/>
              </a:ext>
            </a:extLst>
          </p:cNvPr>
          <p:cNvCxnSpPr>
            <a:cxnSpLocks/>
            <a:stCxn id="44" idx="2"/>
            <a:endCxn id="19" idx="0"/>
          </p:cNvCxnSpPr>
          <p:nvPr/>
        </p:nvCxnSpPr>
        <p:spPr>
          <a:xfrm flipH="1">
            <a:off x="3117673" y="3810000"/>
            <a:ext cx="24540" cy="134054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0CD0928A-F71F-FC4B-B4BA-BB10A541CC49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>
            <a:off x="6400799" y="3823188"/>
            <a:ext cx="19347" cy="1211574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3A44A4B2-83FC-B746-A070-9E72D6070251}"/>
              </a:ext>
            </a:extLst>
          </p:cNvPr>
          <p:cNvCxnSpPr>
            <a:cxnSpLocks/>
            <a:stCxn id="10" idx="3"/>
            <a:endCxn id="44" idx="1"/>
          </p:cNvCxnSpPr>
          <p:nvPr/>
        </p:nvCxnSpPr>
        <p:spPr>
          <a:xfrm flipV="1">
            <a:off x="2059959" y="3379272"/>
            <a:ext cx="719268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2D2101C-4997-9842-90A9-21EDBC6DD6B9}"/>
              </a:ext>
            </a:extLst>
          </p:cNvPr>
          <p:cNvCxnSpPr>
            <a:cxnSpLocks/>
            <a:stCxn id="44" idx="3"/>
            <a:endCxn id="11" idx="1"/>
          </p:cNvCxnSpPr>
          <p:nvPr/>
        </p:nvCxnSpPr>
        <p:spPr>
          <a:xfrm>
            <a:off x="3505199" y="3379272"/>
            <a:ext cx="2438400" cy="65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480A32A2-4D87-1445-A951-931ED2EEF7F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857999" y="3379272"/>
            <a:ext cx="457200" cy="65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484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6B15DC-3908-A149-B81D-86E12184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Acceptance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754B87-F7E3-164A-9F58-6646B24C9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Domain Specific Language in Python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71D478-62EE-F142-8C08-BA1FD1E0E7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EntryTests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LeapTestCase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test_should_retrieve_headword_from_ode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(self):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GIVEN</a:t>
            </a:r>
            <a:b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self.leap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with_input_file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(type=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"monolingual"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source_language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en-gb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title=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"ODE"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with_entries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Entry(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"e1"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heading=Heading(headword=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"dog"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lexical_category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LexicalCategory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taxonomy_id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"noun"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text=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"Noun"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senses=[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Sense(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sense_id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"s1"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definitions=[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	Definition(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"A domesticated carnivorous mammal"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		])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])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]).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WHEN</a:t>
            </a:r>
            <a:b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self.leap.import_input_file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# THEN</a:t>
            </a:r>
            <a:b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200" i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self.leap.web_api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 \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expect_web_entry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"dog"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source=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"ode"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).exists() \</a:t>
            </a:r>
          </a:p>
          <a:p>
            <a:pPr marL="0" indent="0">
              <a:buNone/>
            </a:pP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.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has_headword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"dog"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396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55FD83-7C8B-F146-83ED-A2462731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LEAP2 – How did we do it?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88617-1C95-5A4A-B8AD-FEF9F8F2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0"/>
            <a:ext cx="7772400" cy="2133600"/>
          </a:xfrm>
        </p:spPr>
        <p:txBody>
          <a:bodyPr>
            <a:noAutofit/>
          </a:bodyPr>
          <a:lstStyle/>
          <a:p>
            <a:r>
              <a:rPr lang="en-GB" sz="1600" b="1" dirty="0"/>
              <a:t>Took advice</a:t>
            </a:r>
          </a:p>
          <a:p>
            <a:pPr lvl="1"/>
            <a:r>
              <a:rPr lang="en-GB" sz="1600" dirty="0"/>
              <a:t>External technical consultation (Experienced data experts)</a:t>
            </a:r>
          </a:p>
          <a:p>
            <a:pPr lvl="1"/>
            <a:r>
              <a:rPr lang="en-GB" sz="1600" dirty="0"/>
              <a:t>2 sets of consultants gave us different opinions. We took ideas from both. </a:t>
            </a:r>
          </a:p>
          <a:p>
            <a:endParaRPr lang="en-GB" sz="1600" dirty="0"/>
          </a:p>
          <a:p>
            <a:r>
              <a:rPr lang="en-GB" sz="1600" b="1" dirty="0"/>
              <a:t>Prototypes</a:t>
            </a:r>
          </a:p>
          <a:p>
            <a:pPr lvl="1"/>
            <a:r>
              <a:rPr lang="en-GB" sz="1600" dirty="0"/>
              <a:t>We ran 2 prototyping sprints to prove architecture and test approaches</a:t>
            </a:r>
          </a:p>
          <a:p>
            <a:pPr lvl="1"/>
            <a:r>
              <a:rPr lang="en-GB" sz="1600" b="1" dirty="0"/>
              <a:t>HAM</a:t>
            </a:r>
            <a:r>
              <a:rPr lang="en-GB" sz="1600" dirty="0"/>
              <a:t> vs </a:t>
            </a:r>
            <a:r>
              <a:rPr lang="en-GB" sz="1600" b="1" dirty="0"/>
              <a:t>Sausage Machine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9E2571-3B9D-7448-BC8D-1BF163B2C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199" y="4114801"/>
            <a:ext cx="1807109" cy="2443414"/>
          </a:xfrm>
          <a:prstGeom prst="rect">
            <a:avLst/>
          </a:prstGeom>
          <a:ln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FBA8BB-B9C8-C246-9F6C-3A7217997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562" y="4114800"/>
            <a:ext cx="4606438" cy="2443415"/>
          </a:xfrm>
          <a:prstGeom prst="rect">
            <a:avLst/>
          </a:prstGeom>
          <a:ln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91341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C3F1ED-B870-5041-9D44-DE49408E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BDBFB1-A0D8-8E41-AFD2-26D9CA60DA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The LEAP platform</a:t>
            </a:r>
          </a:p>
          <a:p>
            <a:r>
              <a:rPr lang="en-GB" dirty="0"/>
              <a:t>What was wrong with LEAP1?</a:t>
            </a:r>
          </a:p>
          <a:p>
            <a:r>
              <a:rPr lang="en-GB" dirty="0"/>
              <a:t>LEAP2 – What did we do?</a:t>
            </a:r>
          </a:p>
          <a:p>
            <a:pPr lvl="1"/>
            <a:r>
              <a:rPr lang="en-GB" dirty="0"/>
              <a:t>Architecture</a:t>
            </a:r>
          </a:p>
          <a:p>
            <a:pPr lvl="1"/>
            <a:r>
              <a:rPr lang="en-GB" dirty="0"/>
              <a:t>Data model</a:t>
            </a:r>
          </a:p>
          <a:p>
            <a:pPr lvl="1"/>
            <a:r>
              <a:rPr lang="en-GB" dirty="0"/>
              <a:t>Testing and Acceptance Tests</a:t>
            </a:r>
          </a:p>
          <a:p>
            <a:r>
              <a:rPr lang="en-GB" dirty="0"/>
              <a:t>LEAP2 – How did we do it?</a:t>
            </a:r>
          </a:p>
          <a:p>
            <a:r>
              <a:rPr lang="en-GB" dirty="0"/>
              <a:t>Take-Aways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6299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55FD83-7C8B-F146-83ED-A2462731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LEAP2 – How did we do it?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D88617-1C95-5A4A-B8AD-FEF9F8F2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4236"/>
            <a:ext cx="7886700" cy="4565164"/>
          </a:xfrm>
        </p:spPr>
        <p:txBody>
          <a:bodyPr>
            <a:noAutofit/>
          </a:bodyPr>
          <a:lstStyle/>
          <a:p>
            <a:r>
              <a:rPr lang="en-GB" sz="1600" b="1" dirty="0"/>
              <a:t>Defined / limited the scope</a:t>
            </a:r>
          </a:p>
          <a:p>
            <a:pPr lvl="1"/>
            <a:r>
              <a:rPr lang="en-GB" sz="1600" dirty="0"/>
              <a:t>Kept the inputs and outputs the same</a:t>
            </a:r>
          </a:p>
          <a:p>
            <a:pPr lvl="1"/>
            <a:r>
              <a:rPr lang="en-GB" sz="1600" dirty="0"/>
              <a:t>Input to pipeline and Output APIs mostly unchanged =&gt; targeted improvements</a:t>
            </a:r>
          </a:p>
          <a:p>
            <a:pPr lvl="1"/>
            <a:endParaRPr lang="en-GB" sz="1600" dirty="0"/>
          </a:p>
          <a:p>
            <a:r>
              <a:rPr lang="en-GB" sz="1600" b="1" dirty="0"/>
              <a:t>Simple Architecture</a:t>
            </a:r>
          </a:p>
          <a:p>
            <a:pPr lvl="1"/>
            <a:r>
              <a:rPr lang="en-GB" sz="1600" dirty="0"/>
              <a:t>Tried the simplest thing that worked first</a:t>
            </a:r>
          </a:p>
          <a:p>
            <a:pPr lvl="1"/>
            <a:r>
              <a:rPr lang="en-GB" sz="1600" dirty="0"/>
              <a:t>One code repo</a:t>
            </a:r>
          </a:p>
          <a:p>
            <a:pPr lvl="1"/>
            <a:endParaRPr lang="en-GB" sz="1600" dirty="0"/>
          </a:p>
          <a:p>
            <a:r>
              <a:rPr lang="en-GB" sz="1600" b="1" dirty="0"/>
              <a:t>Minimum Viable Product (MVP) first</a:t>
            </a:r>
          </a:p>
          <a:p>
            <a:pPr lvl="1"/>
            <a:r>
              <a:rPr lang="en-GB" sz="1600" dirty="0"/>
              <a:t>Built LEAP2 for the next 2 OGL languages only – just enough to support them</a:t>
            </a:r>
          </a:p>
          <a:p>
            <a:pPr lvl="1"/>
            <a:r>
              <a:rPr lang="en-GB" sz="1600" dirty="0"/>
              <a:t>Proved the value of the platform before investing in migrating everything</a:t>
            </a:r>
          </a:p>
          <a:p>
            <a:pPr lvl="1"/>
            <a:endParaRPr lang="en-GB" sz="1600" dirty="0"/>
          </a:p>
          <a:p>
            <a:r>
              <a:rPr lang="en-GB" sz="1600" b="1" dirty="0"/>
              <a:t>Automation, Testing and DevOps from Day One</a:t>
            </a:r>
          </a:p>
          <a:p>
            <a:endParaRPr lang="en-GB" sz="1600" dirty="0"/>
          </a:p>
          <a:p>
            <a:r>
              <a:rPr lang="en-GB" sz="1600" b="1" dirty="0"/>
              <a:t>Progressive Migration</a:t>
            </a:r>
            <a:r>
              <a:rPr lang="en-GB" sz="1600" dirty="0"/>
              <a:t> - to cover all that LEAP1 did but in phases</a:t>
            </a:r>
          </a:p>
        </p:txBody>
      </p:sp>
    </p:spTree>
    <p:extLst>
      <p:ext uri="{BB962C8B-B14F-4D97-AF65-F5344CB8AC3E}">
        <p14:creationId xmlns:p14="http://schemas.microsoft.com/office/powerpoint/2010/main" val="1908707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DFDD13-8964-3144-B34D-CD73C837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Take-Aways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3DB012-C5C6-9240-8446-5BC2EB81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1905000"/>
            <a:ext cx="8566150" cy="4267723"/>
          </a:xfrm>
        </p:spPr>
        <p:txBody>
          <a:bodyPr/>
          <a:lstStyle/>
          <a:p>
            <a:r>
              <a:rPr lang="en-GB" dirty="0"/>
              <a:t>A system can be outwardly successful but internally unworkable.</a:t>
            </a:r>
          </a:p>
          <a:p>
            <a:r>
              <a:rPr lang="en-GB" dirty="0"/>
              <a:t>Focus on your core Use Cases – internal and external. </a:t>
            </a:r>
          </a:p>
          <a:p>
            <a:pPr lvl="1"/>
            <a:r>
              <a:rPr lang="en-GB" dirty="0"/>
              <a:t>For us the data model and its processing is key.</a:t>
            </a:r>
          </a:p>
          <a:p>
            <a:r>
              <a:rPr lang="en-GB" dirty="0"/>
              <a:t>Build on your existing strengths – keep what works.</a:t>
            </a:r>
          </a:p>
          <a:p>
            <a:r>
              <a:rPr lang="en-GB" dirty="0"/>
              <a:t>Simplify as much as you reasonably can.</a:t>
            </a:r>
          </a:p>
          <a:p>
            <a:r>
              <a:rPr lang="en-GB" dirty="0"/>
              <a:t>Do things progressively and limit scope </a:t>
            </a:r>
          </a:p>
          <a:p>
            <a:pPr lvl="1"/>
            <a:r>
              <a:rPr lang="en-GB" dirty="0"/>
              <a:t>Prototypes, MVPs, limit changes to external interfaces.</a:t>
            </a:r>
          </a:p>
          <a:p>
            <a:r>
              <a:rPr lang="en-GB" dirty="0"/>
              <a:t>Testing and automation </a:t>
            </a:r>
          </a:p>
          <a:p>
            <a:pPr lvl="1"/>
            <a:r>
              <a:rPr lang="en-GB" dirty="0"/>
              <a:t>Easier to do early.</a:t>
            </a:r>
          </a:p>
          <a:p>
            <a:pPr lvl="1"/>
            <a:r>
              <a:rPr lang="en-GB" dirty="0"/>
              <a:t>Save a lot of time in the long run.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1937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BC5939-94EC-6243-B35E-30E21C2F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/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720114-2586-7F47-8033-47FDBDC40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39C260-4F39-DD49-9039-CF08CCE417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Domain Specific Languages - </a:t>
            </a:r>
            <a:r>
              <a:rPr lang="en-GB" dirty="0">
                <a:hlinkClick r:id="rId2"/>
              </a:rPr>
              <a:t>https://martinfowler.com/books/dsl.html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Domain Modelling and Domain Driven Design - </a:t>
            </a:r>
            <a:r>
              <a:rPr lang="en-GB" dirty="0">
                <a:hlinkClick r:id="rId3"/>
              </a:rPr>
              <a:t>http://domainlanguage.com/ddd/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31FBD98-0B59-334C-8E5F-82FCCEA3BA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800" y="2209800"/>
            <a:ext cx="914400" cy="120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F8D1854-616A-1445-B77D-6EA3A12D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3733800"/>
            <a:ext cx="1006419" cy="12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99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83F2E9-346A-3248-BD5F-1B6EECCC876F}"/>
              </a:ext>
            </a:extLst>
          </p:cNvPr>
          <p:cNvSpPr/>
          <p:nvPr/>
        </p:nvSpPr>
        <p:spPr>
          <a:xfrm>
            <a:off x="2113636" y="2967335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4978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415" y="2590800"/>
            <a:ext cx="8571838" cy="443030"/>
          </a:xfrm>
        </p:spPr>
        <p:txBody>
          <a:bodyPr>
            <a:normAutofit/>
          </a:bodyPr>
          <a:lstStyle/>
          <a:p>
            <a:r>
              <a:rPr lang="en-US" dirty="0"/>
              <a:t>Building Microservice REST APIs with Flask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2"/>
          </p:nvPr>
        </p:nvSpPr>
        <p:spPr>
          <a:xfrm>
            <a:off x="500808" y="3086312"/>
            <a:ext cx="8572500" cy="546100"/>
          </a:xfrm>
        </p:spPr>
        <p:txBody>
          <a:bodyPr>
            <a:normAutofit/>
          </a:bodyPr>
          <a:lstStyle/>
          <a:p>
            <a:r>
              <a:rPr lang="en-US" dirty="0"/>
              <a:t>Lessons learned from hosting public and private APIs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684894"/>
            <a:ext cx="73989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18</a:t>
            </a:r>
            <a:r>
              <a:rPr lang="en-US" sz="2400" baseline="300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th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 October, 2018</a:t>
            </a: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/>
            </a: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Jose Vallejo</a:t>
            </a:r>
          </a:p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Language Technologist, Dictionaries Systems Team</a:t>
            </a: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</a:b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ea typeface="ＭＳ Ｐゴシック" charset="-128"/>
            </a:endParaRPr>
          </a:p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Email: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ea typeface="ＭＳ Ｐゴシック" charset="-128"/>
              </a:rPr>
              <a:t>jose.vallejodiaz@oup.com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48133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338" y="0"/>
            <a:ext cx="6937375" cy="1270000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Fundamental Concepts </a:t>
            </a:r>
          </a:p>
          <a:p>
            <a:pPr lvl="1"/>
            <a:r>
              <a:rPr lang="en-GB" dirty="0"/>
              <a:t>Microservices Vs Monolithic </a:t>
            </a:r>
          </a:p>
          <a:p>
            <a:r>
              <a:rPr lang="en-GB" dirty="0"/>
              <a:t>Development </a:t>
            </a:r>
          </a:p>
          <a:p>
            <a:pPr lvl="1"/>
            <a:r>
              <a:rPr lang="en-GB" dirty="0"/>
              <a:t>Microservices and Microframeworks (Flask)</a:t>
            </a:r>
          </a:p>
          <a:p>
            <a:r>
              <a:rPr lang="en-GB" dirty="0"/>
              <a:t>Deployment </a:t>
            </a:r>
          </a:p>
          <a:p>
            <a:pPr lvl="1"/>
            <a:r>
              <a:rPr lang="en-GB" dirty="0"/>
              <a:t>Containers World</a:t>
            </a:r>
          </a:p>
          <a:p>
            <a:r>
              <a:rPr lang="en-GB" dirty="0"/>
              <a:t>Scalability</a:t>
            </a:r>
          </a:p>
          <a:p>
            <a:pPr lvl="1"/>
            <a:r>
              <a:rPr lang="en-GB" dirty="0"/>
              <a:t>Microservices Orchestration</a:t>
            </a:r>
          </a:p>
        </p:txBody>
      </p:sp>
    </p:spTree>
    <p:extLst>
      <p:ext uri="{BB962C8B-B14F-4D97-AF65-F5344CB8AC3E}">
        <p14:creationId xmlns:p14="http://schemas.microsoft.com/office/powerpoint/2010/main" val="3931313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44" y="3068960"/>
            <a:ext cx="3960440" cy="1470025"/>
          </a:xfrm>
        </p:spPr>
        <p:txBody>
          <a:bodyPr anchor="ctr">
            <a:normAutofit/>
          </a:bodyPr>
          <a:lstStyle/>
          <a:p>
            <a:r>
              <a:rPr lang="en-GB" dirty="0"/>
              <a:t>Fundamental Concepts </a:t>
            </a:r>
          </a:p>
        </p:txBody>
      </p:sp>
    </p:spTree>
    <p:extLst>
      <p:ext uri="{BB962C8B-B14F-4D97-AF65-F5344CB8AC3E}">
        <p14:creationId xmlns:p14="http://schemas.microsoft.com/office/powerpoint/2010/main" val="709362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07786CE-18E0-5041-8CDD-296000EC9FEF}"/>
              </a:ext>
            </a:extLst>
          </p:cNvPr>
          <p:cNvSpPr/>
          <p:nvPr/>
        </p:nvSpPr>
        <p:spPr>
          <a:xfrm>
            <a:off x="287338" y="1952193"/>
            <a:ext cx="6799262" cy="41071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xmlns="" id="{EC0FDE6F-676D-454C-B8D6-FB4CF08B009F}"/>
              </a:ext>
            </a:extLst>
          </p:cNvPr>
          <p:cNvSpPr/>
          <p:nvPr/>
        </p:nvSpPr>
        <p:spPr>
          <a:xfrm>
            <a:off x="367672" y="3294321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7338" y="0"/>
            <a:ext cx="6937375" cy="1270000"/>
          </a:xfrm>
        </p:spPr>
        <p:txBody>
          <a:bodyPr/>
          <a:lstStyle/>
          <a:p>
            <a:r>
              <a:rPr lang="en-GB" dirty="0"/>
              <a:t>Monolithic Architecture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193066"/>
            <a:ext cx="6936756" cy="485775"/>
          </a:xfrm>
        </p:spPr>
        <p:txBody>
          <a:bodyPr/>
          <a:lstStyle/>
          <a:p>
            <a:r>
              <a:rPr lang="en-GB" dirty="0"/>
              <a:t>Fundamental Concepts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48ED56-27A3-B44A-B6D6-8F0F8352BBF1}"/>
              </a:ext>
            </a:extLst>
          </p:cNvPr>
          <p:cNvSpPr/>
          <p:nvPr/>
        </p:nvSpPr>
        <p:spPr>
          <a:xfrm>
            <a:off x="5148064" y="1988840"/>
            <a:ext cx="1656184" cy="4032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7D1DC8B-0783-4245-A5E0-42470907C5FF}"/>
              </a:ext>
            </a:extLst>
          </p:cNvPr>
          <p:cNvSpPr/>
          <p:nvPr/>
        </p:nvSpPr>
        <p:spPr>
          <a:xfrm>
            <a:off x="3275856" y="1988840"/>
            <a:ext cx="1368152" cy="4032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C56FAFB-430B-6149-BEE0-FB96F1539970}"/>
              </a:ext>
            </a:extLst>
          </p:cNvPr>
          <p:cNvSpPr/>
          <p:nvPr/>
        </p:nvSpPr>
        <p:spPr>
          <a:xfrm>
            <a:off x="1547664" y="1988840"/>
            <a:ext cx="1368152" cy="4032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21F136A0-F9FA-B148-8453-2A5571DF15CD}"/>
              </a:ext>
            </a:extLst>
          </p:cNvPr>
          <p:cNvSpPr/>
          <p:nvPr/>
        </p:nvSpPr>
        <p:spPr>
          <a:xfrm>
            <a:off x="5337556" y="4866643"/>
            <a:ext cx="1145364" cy="83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Editors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xmlns="" id="{A636EF16-6EB9-1A48-A03F-A57158D5BF45}"/>
              </a:ext>
            </a:extLst>
          </p:cNvPr>
          <p:cNvSpPr/>
          <p:nvPr/>
        </p:nvSpPr>
        <p:spPr>
          <a:xfrm>
            <a:off x="1800491" y="2237492"/>
            <a:ext cx="864684" cy="8312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Entry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xmlns="" id="{4DC20E98-D822-6842-857C-D99D8FE7AB47}"/>
              </a:ext>
            </a:extLst>
          </p:cNvPr>
          <p:cNvSpPr/>
          <p:nvPr/>
        </p:nvSpPr>
        <p:spPr>
          <a:xfrm>
            <a:off x="1765873" y="3568761"/>
            <a:ext cx="933919" cy="84303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Examples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xmlns="" id="{C83F4D11-5190-114E-99C7-2AFBD34BAC4B}"/>
              </a:ext>
            </a:extLst>
          </p:cNvPr>
          <p:cNvSpPr/>
          <p:nvPr/>
        </p:nvSpPr>
        <p:spPr>
          <a:xfrm>
            <a:off x="1788130" y="4911854"/>
            <a:ext cx="911662" cy="8312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Senses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C052B3A-E9EA-294B-B611-F2F7AA6DB971}"/>
              </a:ext>
            </a:extLst>
          </p:cNvPr>
          <p:cNvSpPr/>
          <p:nvPr/>
        </p:nvSpPr>
        <p:spPr>
          <a:xfrm>
            <a:off x="5337556" y="3470687"/>
            <a:ext cx="1145364" cy="83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Web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A4EE3526-5CCA-0D4E-B9EC-699EC24DAF7F}"/>
              </a:ext>
            </a:extLst>
          </p:cNvPr>
          <p:cNvSpPr/>
          <p:nvPr/>
        </p:nvSpPr>
        <p:spPr>
          <a:xfrm>
            <a:off x="5347639" y="2200334"/>
            <a:ext cx="1145364" cy="83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Developers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2CA9C53-2C50-2340-BB90-68F2EAA0CA76}"/>
              </a:ext>
            </a:extLst>
          </p:cNvPr>
          <p:cNvSpPr/>
          <p:nvPr/>
        </p:nvSpPr>
        <p:spPr>
          <a:xfrm>
            <a:off x="3563300" y="3035209"/>
            <a:ext cx="864684" cy="8471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entry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8223B7F-3CAB-CE4C-8FA9-F348B84BC52E}"/>
              </a:ext>
            </a:extLst>
          </p:cNvPr>
          <p:cNvSpPr/>
          <p:nvPr/>
        </p:nvSpPr>
        <p:spPr>
          <a:xfrm>
            <a:off x="3546826" y="2132856"/>
            <a:ext cx="864684" cy="8471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Get entry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32B58029-28AC-D446-A0DB-24D32F62E9F4}"/>
              </a:ext>
            </a:extLst>
          </p:cNvPr>
          <p:cNvSpPr/>
          <p:nvPr/>
        </p:nvSpPr>
        <p:spPr>
          <a:xfrm>
            <a:off x="3546826" y="4075213"/>
            <a:ext cx="864684" cy="8471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Promote </a:t>
            </a:r>
          </a:p>
          <a:p>
            <a:pPr algn="ctr"/>
            <a:r>
              <a:rPr lang="en-US" sz="1200" dirty="0"/>
              <a:t>entry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35ECF289-9A81-234B-92C6-6034FF517C4A}"/>
              </a:ext>
            </a:extLst>
          </p:cNvPr>
          <p:cNvSpPr/>
          <p:nvPr/>
        </p:nvSpPr>
        <p:spPr>
          <a:xfrm>
            <a:off x="3563300" y="5045678"/>
            <a:ext cx="864684" cy="8471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Get entry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0ADEB9C-6D5E-6F46-A283-3FD6BF2313C6}"/>
              </a:ext>
            </a:extLst>
          </p:cNvPr>
          <p:cNvCxnSpPr/>
          <p:nvPr/>
        </p:nvCxnSpPr>
        <p:spPr>
          <a:xfrm flipH="1">
            <a:off x="6588224" y="5589240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B56FEAA-C73D-CF4F-81E0-6E54C8AC31B6}"/>
              </a:ext>
            </a:extLst>
          </p:cNvPr>
          <p:cNvCxnSpPr/>
          <p:nvPr/>
        </p:nvCxnSpPr>
        <p:spPr>
          <a:xfrm flipH="1">
            <a:off x="4427984" y="5589240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2120716-48F0-2043-921B-8B42A9BE4DC9}"/>
              </a:ext>
            </a:extLst>
          </p:cNvPr>
          <p:cNvCxnSpPr/>
          <p:nvPr/>
        </p:nvCxnSpPr>
        <p:spPr>
          <a:xfrm flipH="1">
            <a:off x="2771800" y="55892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E17D21C5-56CD-5347-AE9A-D23030B94CDE}"/>
              </a:ext>
            </a:extLst>
          </p:cNvPr>
          <p:cNvCxnSpPr/>
          <p:nvPr/>
        </p:nvCxnSpPr>
        <p:spPr>
          <a:xfrm flipH="1">
            <a:off x="1043608" y="5697303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an 41">
            <a:extLst>
              <a:ext uri="{FF2B5EF4-FFF2-40B4-BE49-F238E27FC236}">
                <a16:creationId xmlns:a16="http://schemas.microsoft.com/office/drawing/2014/main" xmlns="" id="{8AF8C36F-9A59-4143-ADCB-F842618CA824}"/>
              </a:ext>
            </a:extLst>
          </p:cNvPr>
          <p:cNvSpPr/>
          <p:nvPr/>
        </p:nvSpPr>
        <p:spPr>
          <a:xfrm>
            <a:off x="379995" y="4112311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xmlns="" id="{054CF4D9-556C-2641-80BC-157663510DBD}"/>
              </a:ext>
            </a:extLst>
          </p:cNvPr>
          <p:cNvSpPr/>
          <p:nvPr/>
        </p:nvSpPr>
        <p:spPr>
          <a:xfrm>
            <a:off x="354621" y="2500039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xmlns="" id="{BB4E85B6-7687-3B44-BE54-EC30EE3E86D2}"/>
              </a:ext>
            </a:extLst>
          </p:cNvPr>
          <p:cNvSpPr/>
          <p:nvPr/>
        </p:nvSpPr>
        <p:spPr>
          <a:xfrm>
            <a:off x="367672" y="4965037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6BEC02F1-636E-5240-B2F8-804BD2632B76}"/>
              </a:ext>
            </a:extLst>
          </p:cNvPr>
          <p:cNvCxnSpPr/>
          <p:nvPr/>
        </p:nvCxnSpPr>
        <p:spPr>
          <a:xfrm>
            <a:off x="1205626" y="4797152"/>
            <a:ext cx="68407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B121CCA3-28C0-CE44-8FE7-7110CA1099AF}"/>
              </a:ext>
            </a:extLst>
          </p:cNvPr>
          <p:cNvCxnSpPr/>
          <p:nvPr/>
        </p:nvCxnSpPr>
        <p:spPr>
          <a:xfrm>
            <a:off x="2665175" y="4797152"/>
            <a:ext cx="77502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DF31EAF-5E20-6C43-8163-DF53C2F18DA1}"/>
              </a:ext>
            </a:extLst>
          </p:cNvPr>
          <p:cNvCxnSpPr/>
          <p:nvPr/>
        </p:nvCxnSpPr>
        <p:spPr>
          <a:xfrm>
            <a:off x="4499992" y="4797152"/>
            <a:ext cx="847647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EC05DF38-7F83-A247-BD3D-7B5565F7219A}"/>
              </a:ext>
            </a:extLst>
          </p:cNvPr>
          <p:cNvCxnSpPr/>
          <p:nvPr/>
        </p:nvCxnSpPr>
        <p:spPr>
          <a:xfrm>
            <a:off x="6493003" y="4764357"/>
            <a:ext cx="1040734" cy="107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54707C30-DA84-414D-BE8F-0034F279D398}"/>
              </a:ext>
            </a:extLst>
          </p:cNvPr>
          <p:cNvSpPr txBox="1"/>
          <p:nvPr/>
        </p:nvSpPr>
        <p:spPr>
          <a:xfrm>
            <a:off x="7380312" y="43141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A4986C9-3C81-AD4F-A193-BA4962BD6700}"/>
              </a:ext>
            </a:extLst>
          </p:cNvPr>
          <p:cNvSpPr txBox="1"/>
          <p:nvPr/>
        </p:nvSpPr>
        <p:spPr>
          <a:xfrm>
            <a:off x="7383753" y="512723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431113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>
            <a:extLst>
              <a:ext uri="{FF2B5EF4-FFF2-40B4-BE49-F238E27FC236}">
                <a16:creationId xmlns:a16="http://schemas.microsoft.com/office/drawing/2014/main" xmlns="" id="{EC0FDE6F-676D-454C-B8D6-FB4CF08B009F}"/>
              </a:ext>
            </a:extLst>
          </p:cNvPr>
          <p:cNvSpPr/>
          <p:nvPr/>
        </p:nvSpPr>
        <p:spPr>
          <a:xfrm>
            <a:off x="1716670" y="3577523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2210" y="0"/>
            <a:ext cx="6936094" cy="1269916"/>
          </a:xfrm>
        </p:spPr>
        <p:txBody>
          <a:bodyPr/>
          <a:lstStyle/>
          <a:p>
            <a:r>
              <a:rPr lang="en-GB" dirty="0"/>
              <a:t>Service Oriented Architecture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71548" y="1269916"/>
            <a:ext cx="6936756" cy="485775"/>
          </a:xfrm>
        </p:spPr>
        <p:txBody>
          <a:bodyPr/>
          <a:lstStyle/>
          <a:p>
            <a:r>
              <a:rPr lang="en-GB" dirty="0"/>
              <a:t>Fundamental Concepts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448ED56-27A3-B44A-B6D6-8F0F8352BBF1}"/>
              </a:ext>
            </a:extLst>
          </p:cNvPr>
          <p:cNvSpPr/>
          <p:nvPr/>
        </p:nvSpPr>
        <p:spPr>
          <a:xfrm>
            <a:off x="5148064" y="1988840"/>
            <a:ext cx="1656184" cy="4032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7D1DC8B-0783-4245-A5E0-42470907C5FF}"/>
              </a:ext>
            </a:extLst>
          </p:cNvPr>
          <p:cNvSpPr/>
          <p:nvPr/>
        </p:nvSpPr>
        <p:spPr>
          <a:xfrm>
            <a:off x="3275856" y="1988840"/>
            <a:ext cx="1368152" cy="4032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F0ADEB9C-6D5E-6F46-A283-3FD6BF2313C6}"/>
              </a:ext>
            </a:extLst>
          </p:cNvPr>
          <p:cNvCxnSpPr/>
          <p:nvPr/>
        </p:nvCxnSpPr>
        <p:spPr>
          <a:xfrm flipH="1">
            <a:off x="6588224" y="5589240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C052B3A-E9EA-294B-B611-F2F7AA6DB971}"/>
              </a:ext>
            </a:extLst>
          </p:cNvPr>
          <p:cNvSpPr/>
          <p:nvPr/>
        </p:nvSpPr>
        <p:spPr>
          <a:xfrm>
            <a:off x="5337556" y="3470687"/>
            <a:ext cx="1145364" cy="83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Web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A4EE3526-5CCA-0D4E-B9EC-699EC24DAF7F}"/>
              </a:ext>
            </a:extLst>
          </p:cNvPr>
          <p:cNvSpPr/>
          <p:nvPr/>
        </p:nvSpPr>
        <p:spPr>
          <a:xfrm>
            <a:off x="5347639" y="2200334"/>
            <a:ext cx="1145364" cy="83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Developers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B56FEAA-C73D-CF4F-81E0-6E54C8AC31B6}"/>
              </a:ext>
            </a:extLst>
          </p:cNvPr>
          <p:cNvCxnSpPr/>
          <p:nvPr/>
        </p:nvCxnSpPr>
        <p:spPr>
          <a:xfrm flipH="1">
            <a:off x="4427984" y="5589240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8223B7F-3CAB-CE4C-8FA9-F348B84BC52E}"/>
              </a:ext>
            </a:extLst>
          </p:cNvPr>
          <p:cNvSpPr/>
          <p:nvPr/>
        </p:nvSpPr>
        <p:spPr>
          <a:xfrm>
            <a:off x="3468301" y="2122451"/>
            <a:ext cx="1021733" cy="8538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Developer API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21F136A0-F9FA-B148-8453-2A5571DF15CD}"/>
              </a:ext>
            </a:extLst>
          </p:cNvPr>
          <p:cNvSpPr/>
          <p:nvPr/>
        </p:nvSpPr>
        <p:spPr>
          <a:xfrm>
            <a:off x="5337556" y="4866643"/>
            <a:ext cx="1145364" cy="830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Editors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E2CA9C53-2C50-2340-BB90-68F2EAA0CA76}"/>
              </a:ext>
            </a:extLst>
          </p:cNvPr>
          <p:cNvSpPr/>
          <p:nvPr/>
        </p:nvSpPr>
        <p:spPr>
          <a:xfrm>
            <a:off x="3468301" y="3349332"/>
            <a:ext cx="962444" cy="91467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Edit </a:t>
            </a:r>
          </a:p>
          <a:p>
            <a:pPr algn="ctr"/>
            <a:r>
              <a:rPr lang="en-US" sz="1200" dirty="0"/>
              <a:t>API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62120716-48F0-2043-921B-8B42A9BE4DC9}"/>
              </a:ext>
            </a:extLst>
          </p:cNvPr>
          <p:cNvCxnSpPr/>
          <p:nvPr/>
        </p:nvCxnSpPr>
        <p:spPr>
          <a:xfrm flipH="1">
            <a:off x="2771800" y="5589240"/>
            <a:ext cx="648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an 41">
            <a:extLst>
              <a:ext uri="{FF2B5EF4-FFF2-40B4-BE49-F238E27FC236}">
                <a16:creationId xmlns:a16="http://schemas.microsoft.com/office/drawing/2014/main" xmlns="" id="{8AF8C36F-9A59-4143-ADCB-F842618CA824}"/>
              </a:ext>
            </a:extLst>
          </p:cNvPr>
          <p:cNvSpPr/>
          <p:nvPr/>
        </p:nvSpPr>
        <p:spPr>
          <a:xfrm>
            <a:off x="1682326" y="4898732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xmlns="" id="{054CF4D9-556C-2641-80BC-157663510DBD}"/>
              </a:ext>
            </a:extLst>
          </p:cNvPr>
          <p:cNvSpPr/>
          <p:nvPr/>
        </p:nvSpPr>
        <p:spPr>
          <a:xfrm>
            <a:off x="1751997" y="2341996"/>
            <a:ext cx="1093256" cy="556474"/>
          </a:xfrm>
          <a:prstGeom prst="can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Database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B121CCA3-28C0-CE44-8FE7-7110CA1099AF}"/>
              </a:ext>
            </a:extLst>
          </p:cNvPr>
          <p:cNvCxnSpPr/>
          <p:nvPr/>
        </p:nvCxnSpPr>
        <p:spPr>
          <a:xfrm>
            <a:off x="2665175" y="4797152"/>
            <a:ext cx="775026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7DF31EAF-5E20-6C43-8163-DF53C2F18DA1}"/>
              </a:ext>
            </a:extLst>
          </p:cNvPr>
          <p:cNvCxnSpPr/>
          <p:nvPr/>
        </p:nvCxnSpPr>
        <p:spPr>
          <a:xfrm>
            <a:off x="4499992" y="4797152"/>
            <a:ext cx="847647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EC05DF38-7F83-A247-BD3D-7B5565F7219A}"/>
              </a:ext>
            </a:extLst>
          </p:cNvPr>
          <p:cNvCxnSpPr/>
          <p:nvPr/>
        </p:nvCxnSpPr>
        <p:spPr>
          <a:xfrm>
            <a:off x="6493003" y="4764357"/>
            <a:ext cx="1040734" cy="1076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54707C30-DA84-414D-BE8F-0034F279D398}"/>
              </a:ext>
            </a:extLst>
          </p:cNvPr>
          <p:cNvSpPr txBox="1"/>
          <p:nvPr/>
        </p:nvSpPr>
        <p:spPr>
          <a:xfrm>
            <a:off x="7380312" y="431411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A4986C9-3C81-AD4F-A193-BA4962BD6700}"/>
              </a:ext>
            </a:extLst>
          </p:cNvPr>
          <p:cNvSpPr txBox="1"/>
          <p:nvPr/>
        </p:nvSpPr>
        <p:spPr>
          <a:xfrm>
            <a:off x="7383753" y="512723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Request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97FD1443-6ED3-BD42-9773-4034F61B0483}"/>
              </a:ext>
            </a:extLst>
          </p:cNvPr>
          <p:cNvSpPr/>
          <p:nvPr/>
        </p:nvSpPr>
        <p:spPr>
          <a:xfrm>
            <a:off x="3432244" y="4645078"/>
            <a:ext cx="1008910" cy="9441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Web</a:t>
            </a:r>
          </a:p>
          <a:p>
            <a:pPr algn="ctr"/>
            <a:r>
              <a:rPr lang="en-US" sz="12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650513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B5FB5E81-2D73-9B4F-954C-C97B2921B594}"/>
              </a:ext>
            </a:extLst>
          </p:cNvPr>
          <p:cNvSpPr/>
          <p:nvPr/>
        </p:nvSpPr>
        <p:spPr>
          <a:xfrm>
            <a:off x="3412193" y="4313211"/>
            <a:ext cx="1132461" cy="11866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007C855-5CBD-584C-BCA5-C7AB1A94E1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5993" y="2132856"/>
            <a:ext cx="3899983" cy="358000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E646903-458E-DF42-AF24-30D8E4F0A20D}"/>
              </a:ext>
            </a:extLst>
          </p:cNvPr>
          <p:cNvSpPr/>
          <p:nvPr/>
        </p:nvSpPr>
        <p:spPr>
          <a:xfrm>
            <a:off x="5940152" y="4322857"/>
            <a:ext cx="1152128" cy="11770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Microservices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DEBD769-338E-6847-B44C-62069AECFEF6}"/>
              </a:ext>
            </a:extLst>
          </p:cNvPr>
          <p:cNvSpPr/>
          <p:nvPr/>
        </p:nvSpPr>
        <p:spPr>
          <a:xfrm>
            <a:off x="2047133" y="4293096"/>
            <a:ext cx="1149036" cy="120677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FBAFB32-C1A3-924A-B5B4-2B7528B94E2F}"/>
              </a:ext>
            </a:extLst>
          </p:cNvPr>
          <p:cNvSpPr/>
          <p:nvPr/>
        </p:nvSpPr>
        <p:spPr>
          <a:xfrm>
            <a:off x="4703324" y="4313211"/>
            <a:ext cx="1135512" cy="118023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Fundamental Concepts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21F136A0-F9FA-B148-8453-2A5571DF15CD}"/>
              </a:ext>
            </a:extLst>
          </p:cNvPr>
          <p:cNvSpPr/>
          <p:nvPr/>
        </p:nvSpPr>
        <p:spPr>
          <a:xfrm>
            <a:off x="2155145" y="4446965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Search Module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82B961C5-49CC-7245-A9A7-EB6A9D398EB4}"/>
              </a:ext>
            </a:extLst>
          </p:cNvPr>
          <p:cNvSpPr/>
          <p:nvPr/>
        </p:nvSpPr>
        <p:spPr>
          <a:xfrm>
            <a:off x="3470038" y="4413622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Editor Module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329F94D2-E746-B74C-8393-7407EBBCD10E}"/>
              </a:ext>
            </a:extLst>
          </p:cNvPr>
          <p:cNvSpPr/>
          <p:nvPr/>
        </p:nvSpPr>
        <p:spPr>
          <a:xfrm>
            <a:off x="4788024" y="4418586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Search Module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xmlns="" id="{5889A328-385E-CB4A-AAFF-9483DBC47812}"/>
              </a:ext>
            </a:extLst>
          </p:cNvPr>
          <p:cNvSpPr/>
          <p:nvPr/>
        </p:nvSpPr>
        <p:spPr>
          <a:xfrm>
            <a:off x="2146407" y="4958561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Formatter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xmlns="" id="{389E86F0-B5FC-4445-823F-D896892AE089}"/>
              </a:ext>
            </a:extLst>
          </p:cNvPr>
          <p:cNvSpPr/>
          <p:nvPr/>
        </p:nvSpPr>
        <p:spPr>
          <a:xfrm>
            <a:off x="3490547" y="4903654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Edit Formatter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F7B04CCE-0AB1-C64B-869E-3D495B0B8B74}"/>
              </a:ext>
            </a:extLst>
          </p:cNvPr>
          <p:cNvSpPr/>
          <p:nvPr/>
        </p:nvSpPr>
        <p:spPr>
          <a:xfrm>
            <a:off x="4788024" y="4903330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Developer Formatter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AC414FCD-AA0F-6C4B-A027-877E001D278B}"/>
              </a:ext>
            </a:extLst>
          </p:cNvPr>
          <p:cNvSpPr/>
          <p:nvPr/>
        </p:nvSpPr>
        <p:spPr>
          <a:xfrm>
            <a:off x="6048164" y="4701319"/>
            <a:ext cx="936104" cy="3903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Management </a:t>
            </a:r>
          </a:p>
          <a:p>
            <a:pPr algn="ctr"/>
            <a:r>
              <a:rPr lang="en-US" sz="800" dirty="0"/>
              <a:t>Module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8879CAE1-1EA3-3945-81AB-FBB8C28E54B3}"/>
              </a:ext>
            </a:extLst>
          </p:cNvPr>
          <p:cNvSpPr/>
          <p:nvPr/>
        </p:nvSpPr>
        <p:spPr>
          <a:xfrm>
            <a:off x="1894983" y="3431373"/>
            <a:ext cx="5269335" cy="4636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00A006E-CB90-0147-A3DA-62A4FAB92E87}"/>
              </a:ext>
            </a:extLst>
          </p:cNvPr>
          <p:cNvSpPr/>
          <p:nvPr/>
        </p:nvSpPr>
        <p:spPr>
          <a:xfrm>
            <a:off x="890418" y="2165450"/>
            <a:ext cx="1264727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17AF7926-C41B-0348-AD84-F724B6960464}"/>
              </a:ext>
            </a:extLst>
          </p:cNvPr>
          <p:cNvSpPr/>
          <p:nvPr/>
        </p:nvSpPr>
        <p:spPr>
          <a:xfrm>
            <a:off x="3197203" y="2195211"/>
            <a:ext cx="936104" cy="5760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Editors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DF9A8B26-0B21-5C42-8FD8-6485B9EB762E}"/>
              </a:ext>
            </a:extLst>
          </p:cNvPr>
          <p:cNvSpPr/>
          <p:nvPr/>
        </p:nvSpPr>
        <p:spPr>
          <a:xfrm>
            <a:off x="4896355" y="2166816"/>
            <a:ext cx="1370114" cy="6104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xmlns="" id="{442E770D-44D5-9C43-9BFB-4AE578EBAACA}"/>
              </a:ext>
            </a:extLst>
          </p:cNvPr>
          <p:cNvSpPr/>
          <p:nvPr/>
        </p:nvSpPr>
        <p:spPr>
          <a:xfrm>
            <a:off x="6806848" y="2125020"/>
            <a:ext cx="1370114" cy="61043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56659070-E2F3-0344-A4BD-C9B00B1C0238}"/>
              </a:ext>
            </a:extLst>
          </p:cNvPr>
          <p:cNvCxnSpPr/>
          <p:nvPr/>
        </p:nvCxnSpPr>
        <p:spPr>
          <a:xfrm>
            <a:off x="1763688" y="2771275"/>
            <a:ext cx="859509" cy="66009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9B5022AD-130D-664A-B350-BF7CD4236D7F}"/>
              </a:ext>
            </a:extLst>
          </p:cNvPr>
          <p:cNvCxnSpPr>
            <a:stCxn id="38" idx="2"/>
          </p:cNvCxnSpPr>
          <p:nvPr/>
        </p:nvCxnSpPr>
        <p:spPr>
          <a:xfrm>
            <a:off x="3665255" y="2771275"/>
            <a:ext cx="0" cy="65973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xmlns="" id="{891E91B1-F807-DB44-8B12-84FFF6FEFBE7}"/>
              </a:ext>
            </a:extLst>
          </p:cNvPr>
          <p:cNvCxnSpPr/>
          <p:nvPr/>
        </p:nvCxnSpPr>
        <p:spPr>
          <a:xfrm flipH="1">
            <a:off x="5148064" y="2771275"/>
            <a:ext cx="131324" cy="66009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E476D1E0-3425-934C-BB27-F9A208DAB274}"/>
              </a:ext>
            </a:extLst>
          </p:cNvPr>
          <p:cNvCxnSpPr/>
          <p:nvPr/>
        </p:nvCxnSpPr>
        <p:spPr>
          <a:xfrm flipH="1">
            <a:off x="6806848" y="2765493"/>
            <a:ext cx="453436" cy="70125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76A15295-51F3-D34E-8631-CB90C69F7F7B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621651" y="3895044"/>
            <a:ext cx="1546" cy="3980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xmlns="" id="{F9F7169F-8B78-4E49-9BC7-54062373EF31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3978424" y="3895045"/>
            <a:ext cx="9833" cy="41816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A093DE0B-B596-AB4A-880E-96FEB99E396E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271080" y="3895045"/>
            <a:ext cx="8308" cy="41816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F243E9E8-2F12-7140-8876-DDEEF8E0079B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516216" y="3937865"/>
            <a:ext cx="1" cy="38499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1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CD87CD-11D5-5A4C-AD61-A302E3CD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38" y="319004"/>
            <a:ext cx="6937375" cy="1270000"/>
          </a:xfrm>
        </p:spPr>
        <p:txBody>
          <a:bodyPr/>
          <a:lstStyle/>
          <a:p>
            <a:r>
              <a:rPr lang="en-GB" dirty="0"/>
              <a:t>LEAP Data Platform Supports….</a:t>
            </a:r>
            <a:br>
              <a:rPr lang="en-GB" dirty="0"/>
            </a:br>
            <a:r>
              <a:rPr lang="en-GB" sz="1600" dirty="0"/>
              <a:t>(Lexical Engine and Platform)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E14A94-BC24-274C-93E2-8456B38F1655}"/>
              </a:ext>
            </a:extLst>
          </p:cNvPr>
          <p:cNvSpPr txBox="1"/>
          <p:nvPr/>
        </p:nvSpPr>
        <p:spPr>
          <a:xfrm>
            <a:off x="246593" y="2077626"/>
            <a:ext cx="4217177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Oxford Global Languages</a:t>
            </a:r>
            <a:r>
              <a:rPr lang="en-GB" dirty="0"/>
              <a:t> </a:t>
            </a:r>
            <a:r>
              <a:rPr lang="en-GB" b="1" dirty="0"/>
              <a:t>Websites</a:t>
            </a:r>
          </a:p>
          <a:p>
            <a:endParaRPr lang="en-GB" dirty="0"/>
          </a:p>
          <a:p>
            <a:r>
              <a:rPr lang="en-GB" dirty="0"/>
              <a:t>20+ languages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www.oxforddictionaries.com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52BFC54-4641-DA4B-994F-AEF148E345E5}"/>
              </a:ext>
            </a:extLst>
          </p:cNvPr>
          <p:cNvSpPr txBox="1"/>
          <p:nvPr/>
        </p:nvSpPr>
        <p:spPr>
          <a:xfrm>
            <a:off x="4549913" y="2077626"/>
            <a:ext cx="43434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Developer API</a:t>
            </a:r>
          </a:p>
          <a:p>
            <a:endParaRPr lang="en-GB" dirty="0"/>
          </a:p>
          <a:p>
            <a:r>
              <a:rPr lang="en-GB" dirty="0"/>
              <a:t>Apps, Learning tools, Research,</a:t>
            </a:r>
          </a:p>
          <a:p>
            <a:r>
              <a:rPr lang="en-GB" dirty="0"/>
              <a:t>Individuals, Enterprises and Institutions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developer.oxforddictionaries.com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C92FF88-CFE6-6847-A5A6-654EEEF97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36" y="3429000"/>
            <a:ext cx="4044890" cy="2638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527DDA7-5219-4544-8B0A-A44D1ED84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0276" y="3429000"/>
            <a:ext cx="4054448" cy="265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5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808" y="3140968"/>
            <a:ext cx="2304256" cy="1470025"/>
          </a:xfrm>
        </p:spPr>
        <p:txBody>
          <a:bodyPr anchor="ctr">
            <a:normAutofit/>
          </a:bodyPr>
          <a:lstStyle/>
          <a:p>
            <a:r>
              <a:rPr lang="en-GB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883140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3528" y="111310"/>
            <a:ext cx="6937375" cy="1270000"/>
          </a:xfrm>
        </p:spPr>
        <p:txBody>
          <a:bodyPr/>
          <a:lstStyle/>
          <a:p>
            <a:r>
              <a:rPr lang="en-GB" dirty="0"/>
              <a:t>What should I use?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Development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6B0A9E67-4530-9149-8812-60C5D10075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6FF9B41-43C3-2042-8D08-DD9594A30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2852935"/>
            <a:ext cx="4248472" cy="1666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1314B8-B7B4-C142-8348-579594413E33}"/>
              </a:ext>
            </a:extLst>
          </p:cNvPr>
          <p:cNvSpPr txBox="1"/>
          <p:nvPr/>
        </p:nvSpPr>
        <p:spPr>
          <a:xfrm>
            <a:off x="563230" y="4978331"/>
            <a:ext cx="411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Agile Practices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BDD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2423618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do it?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Development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25106E4-CC00-3742-B1C9-19A134C112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CADC5E-F423-4847-B425-DF706E0D8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49" y="2110852"/>
            <a:ext cx="7064779" cy="3875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F05724A-CAEF-7642-A96F-303660B37614}"/>
              </a:ext>
            </a:extLst>
          </p:cNvPr>
          <p:cNvSpPr txBox="1"/>
          <p:nvPr/>
        </p:nvSpPr>
        <p:spPr>
          <a:xfrm>
            <a:off x="4191000" y="5257800"/>
            <a:ext cx="2209800" cy="533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Keep Calm</a:t>
            </a:r>
          </a:p>
        </p:txBody>
      </p:sp>
    </p:spTree>
    <p:extLst>
      <p:ext uri="{BB962C8B-B14F-4D97-AF65-F5344CB8AC3E}">
        <p14:creationId xmlns:p14="http://schemas.microsoft.com/office/powerpoint/2010/main" val="3477512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Server Entry Point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2EDB30C-5DA4-E947-BBD4-EE67F3B3B299}"/>
              </a:ext>
            </a:extLst>
          </p:cNvPr>
          <p:cNvSpPr/>
          <p:nvPr/>
        </p:nvSpPr>
        <p:spPr>
          <a:xfrm>
            <a:off x="586687" y="275875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</a:rPr>
              <a:t>def </a:t>
            </a:r>
            <a:r>
              <a:rPr lang="en-GB" sz="1600" dirty="0" err="1">
                <a:solidFill>
                  <a:srgbClr val="FFC66D"/>
                </a:solidFill>
              </a:rPr>
              <a:t>uwsgi_app</a:t>
            </a:r>
            <a:r>
              <a:rPr lang="en-GB" sz="1600" dirty="0"/>
              <a:t>():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 err="1"/>
              <a:t>web_application</a:t>
            </a:r>
            <a:r>
              <a:rPr lang="en-GB" sz="1600" dirty="0"/>
              <a:t> = </a:t>
            </a:r>
            <a:r>
              <a:rPr lang="en-GB" sz="1600" dirty="0" err="1"/>
              <a:t>configure_app</a:t>
            </a:r>
            <a:r>
              <a:rPr lang="en-GB" sz="1600" dirty="0"/>
              <a:t>()</a:t>
            </a:r>
            <a:br>
              <a:rPr lang="en-GB" sz="1600" dirty="0"/>
            </a:br>
            <a:r>
              <a:rPr lang="en-GB" sz="1600" dirty="0"/>
              <a:t>    </a:t>
            </a:r>
            <a:r>
              <a:rPr lang="en-GB" sz="1600" dirty="0">
                <a:solidFill>
                  <a:srgbClr val="CC7832"/>
                </a:solidFill>
              </a:rPr>
              <a:t>return </a:t>
            </a:r>
            <a:r>
              <a:rPr lang="en-GB" sz="1600" dirty="0" err="1"/>
              <a:t>web_application.flask_app</a:t>
            </a:r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2ED442B-0752-B743-9CE6-B101C8AB2B3D}"/>
              </a:ext>
            </a:extLst>
          </p:cNvPr>
          <p:cNvSpPr/>
          <p:nvPr/>
        </p:nvSpPr>
        <p:spPr>
          <a:xfrm>
            <a:off x="586687" y="3717032"/>
            <a:ext cx="73985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CC7832"/>
                </a:solidFill>
              </a:rPr>
              <a:t>def </a:t>
            </a:r>
            <a:r>
              <a:rPr lang="en-GB" sz="1600" dirty="0" err="1">
                <a:solidFill>
                  <a:srgbClr val="FFC66D"/>
                </a:solidFill>
              </a:rPr>
              <a:t>configure_app</a:t>
            </a:r>
            <a:r>
              <a:rPr lang="en-GB" sz="1600" dirty="0"/>
              <a:t>(</a:t>
            </a:r>
            <a:r>
              <a:rPr lang="en-GB" sz="1600" dirty="0" err="1"/>
              <a:t>api_version</a:t>
            </a:r>
            <a:r>
              <a:rPr lang="en-GB" sz="1600" dirty="0"/>
              <a:t>=</a:t>
            </a:r>
            <a:r>
              <a:rPr lang="en-GB" sz="1600" dirty="0">
                <a:solidFill>
                  <a:srgbClr val="6A8759"/>
                </a:solidFill>
              </a:rPr>
              <a:t>"v3"</a:t>
            </a:r>
            <a:r>
              <a:rPr lang="en-GB" sz="1600" dirty="0">
                <a:solidFill>
                  <a:srgbClr val="CC7832"/>
                </a:solidFill>
              </a:rPr>
              <a:t>, </a:t>
            </a:r>
            <a:r>
              <a:rPr lang="en-GB" sz="1600" dirty="0" err="1"/>
              <a:t>code_version_file_path</a:t>
            </a:r>
            <a:r>
              <a:rPr lang="en-GB" sz="1600" dirty="0"/>
              <a:t>=</a:t>
            </a:r>
            <a:r>
              <a:rPr lang="en-GB" sz="1600" dirty="0">
                <a:solidFill>
                  <a:srgbClr val="6A8759"/>
                </a:solidFill>
              </a:rPr>
              <a:t>"VERSION"</a:t>
            </a:r>
            <a:r>
              <a:rPr lang="en-GB" sz="1600" dirty="0"/>
              <a:t>):</a:t>
            </a:r>
          </a:p>
          <a:p>
            <a:r>
              <a:rPr lang="en-GB" sz="1600" dirty="0"/>
              <a:t>     # Reads config file or environment variables …</a:t>
            </a:r>
          </a:p>
          <a:p>
            <a:r>
              <a:rPr lang="en-GB" sz="1600" dirty="0"/>
              <a:t>     </a:t>
            </a:r>
          </a:p>
          <a:p>
            <a:r>
              <a:rPr lang="en-GB" sz="1600" dirty="0"/>
              <a:t>     </a:t>
            </a:r>
            <a:r>
              <a:rPr lang="en-GB" sz="1600" dirty="0" err="1"/>
              <a:t>query_manager</a:t>
            </a:r>
            <a:r>
              <a:rPr lang="en-GB" sz="1600" dirty="0"/>
              <a:t> = </a:t>
            </a:r>
            <a:r>
              <a:rPr lang="en-GB" sz="1600" dirty="0" err="1"/>
              <a:t>QueryManager</a:t>
            </a:r>
            <a:r>
              <a:rPr lang="en-GB" sz="1600" dirty="0"/>
              <a:t>(</a:t>
            </a:r>
            <a:r>
              <a:rPr lang="en-GB" sz="1600" dirty="0" err="1"/>
              <a:t>MasterStore</a:t>
            </a:r>
            <a:r>
              <a:rPr lang="en-GB" sz="1600" dirty="0"/>
              <a:t>(), </a:t>
            </a:r>
            <a:r>
              <a:rPr lang="en-GB" sz="1600" dirty="0" err="1"/>
              <a:t>CacheManger</a:t>
            </a:r>
            <a:r>
              <a:rPr lang="en-GB" sz="1600" dirty="0"/>
              <a:t>(), </a:t>
            </a:r>
            <a:r>
              <a:rPr lang="en-GB" sz="1600" dirty="0" err="1"/>
              <a:t>DeveloperFormatter</a:t>
            </a:r>
            <a:r>
              <a:rPr lang="en-GB" sz="1600" dirty="0"/>
              <a:t>())</a:t>
            </a:r>
          </a:p>
          <a:p>
            <a:r>
              <a:rPr lang="en-GB" sz="1600" dirty="0"/>
              <a:t>     </a:t>
            </a:r>
          </a:p>
          <a:p>
            <a:r>
              <a:rPr lang="en-GB" sz="1600" dirty="0">
                <a:solidFill>
                  <a:srgbClr val="CC7832"/>
                </a:solidFill>
              </a:rPr>
              <a:t>      return </a:t>
            </a:r>
            <a:r>
              <a:rPr lang="en-GB" sz="1600" dirty="0" err="1"/>
              <a:t>DeveloperApplication</a:t>
            </a:r>
            <a:r>
              <a:rPr lang="en-GB" sz="1600" dirty="0"/>
              <a:t>(</a:t>
            </a:r>
            <a:r>
              <a:rPr lang="en-GB" sz="1600" dirty="0" err="1"/>
              <a:t>query_manager</a:t>
            </a:r>
            <a:r>
              <a:rPr lang="en-GB" sz="1600" dirty="0"/>
              <a:t>)</a:t>
            </a:r>
            <a:br>
              <a:rPr lang="en-GB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3139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URL path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DEA558C-8F1D-3A43-BD12-1FD522414976}"/>
              </a:ext>
            </a:extLst>
          </p:cNvPr>
          <p:cNvSpPr/>
          <p:nvPr/>
        </p:nvSpPr>
        <p:spPr>
          <a:xfrm>
            <a:off x="323528" y="2237014"/>
            <a:ext cx="828092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C7832"/>
                </a:solidFill>
              </a:rPr>
              <a:t>class </a:t>
            </a:r>
            <a:r>
              <a:rPr lang="en-GB" sz="1400" dirty="0" err="1"/>
              <a:t>DeveloperApplication</a:t>
            </a:r>
            <a:r>
              <a:rPr lang="en-GB" sz="1400" dirty="0"/>
              <a:t>: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    _name = </a:t>
            </a:r>
            <a:r>
              <a:rPr lang="en-GB" sz="1400" dirty="0">
                <a:solidFill>
                  <a:srgbClr val="6A8759"/>
                </a:solidFill>
              </a:rPr>
              <a:t>'</a:t>
            </a:r>
            <a:r>
              <a:rPr lang="en-GB" sz="1400" dirty="0" err="1">
                <a:solidFill>
                  <a:srgbClr val="6A8759"/>
                </a:solidFill>
              </a:rPr>
              <a:t>public_apis.developer</a:t>
            </a:r>
            <a:r>
              <a:rPr lang="en-GB" sz="1400" dirty="0">
                <a:solidFill>
                  <a:srgbClr val="6A8759"/>
                </a:solidFill>
              </a:rPr>
              <a:t>'</a:t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>
                <a:solidFill>
                  <a:srgbClr val="6A8759"/>
                </a:solidFill>
              </a:rPr>
              <a:t/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>
                <a:solidFill>
                  <a:srgbClr val="6A8759"/>
                </a:solidFill>
              </a:rPr>
              <a:t>    </a:t>
            </a:r>
            <a:r>
              <a:rPr lang="en-GB" sz="1400" dirty="0">
                <a:solidFill>
                  <a:srgbClr val="CC7832"/>
                </a:solidFill>
              </a:rPr>
              <a:t>def </a:t>
            </a:r>
            <a:r>
              <a:rPr lang="en-GB" sz="1400" dirty="0">
                <a:solidFill>
                  <a:srgbClr val="B200B2"/>
                </a:solidFill>
              </a:rPr>
              <a:t>__</a:t>
            </a:r>
            <a:r>
              <a:rPr lang="en-GB" sz="1400" dirty="0" err="1">
                <a:solidFill>
                  <a:srgbClr val="B200B2"/>
                </a:solidFill>
              </a:rPr>
              <a:t>init</a:t>
            </a:r>
            <a:r>
              <a:rPr lang="en-GB" sz="1400" dirty="0">
                <a:solidFill>
                  <a:srgbClr val="B200B2"/>
                </a:solidFill>
              </a:rPr>
              <a:t>__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94558D"/>
                </a:solidFill>
              </a:rPr>
              <a:t>self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 err="1">
                <a:solidFill>
                  <a:srgbClr val="CC7832"/>
                </a:solidFill>
              </a:rPr>
              <a:t>query_manager</a:t>
            </a:r>
            <a:r>
              <a:rPr lang="en-GB" sz="1400" dirty="0">
                <a:solidFill>
                  <a:srgbClr val="CC7832"/>
                </a:solidFill>
              </a:rPr>
              <a:t>)</a:t>
            </a:r>
            <a:r>
              <a:rPr lang="en-GB" sz="1400" dirty="0"/>
              <a:t>:</a:t>
            </a:r>
            <a:br>
              <a:rPr lang="en-GB" sz="1400" dirty="0"/>
            </a:br>
            <a:r>
              <a:rPr lang="en-GB" sz="1400" dirty="0"/>
              <a:t>        </a:t>
            </a:r>
            <a:r>
              <a:rPr lang="en-GB" sz="1400" dirty="0">
                <a:solidFill>
                  <a:srgbClr val="CC7832"/>
                </a:solidFill>
              </a:rPr>
              <a:t>if </a:t>
            </a:r>
            <a:r>
              <a:rPr lang="en-GB" sz="1400" dirty="0"/>
              <a:t>app </a:t>
            </a:r>
            <a:r>
              <a:rPr lang="en-GB" sz="1400" dirty="0">
                <a:solidFill>
                  <a:srgbClr val="CC7832"/>
                </a:solidFill>
              </a:rPr>
              <a:t>is None</a:t>
            </a:r>
            <a:r>
              <a:rPr lang="en-GB" sz="1400" dirty="0"/>
              <a:t>:</a:t>
            </a:r>
            <a:br>
              <a:rPr lang="en-GB" sz="1400" dirty="0"/>
            </a:br>
            <a:r>
              <a:rPr lang="en-GB" sz="1400" dirty="0"/>
              <a:t>            app = Flask(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._name</a:t>
            </a:r>
            <a:r>
              <a:rPr lang="en-GB" sz="1400" dirty="0"/>
              <a:t>)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        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.flask_app</a:t>
            </a:r>
            <a:r>
              <a:rPr lang="en-GB" sz="1400" dirty="0"/>
              <a:t> = app</a:t>
            </a:r>
            <a:br>
              <a:rPr lang="en-GB" sz="1400" dirty="0"/>
            </a:br>
            <a:r>
              <a:rPr lang="en-GB" sz="1400" dirty="0"/>
              <a:t>        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.api.add_url_rule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A8759"/>
                </a:solidFill>
              </a:rPr>
              <a:t>'/entries/&lt;</a:t>
            </a:r>
            <a:r>
              <a:rPr lang="en-GB" sz="1400" dirty="0" err="1">
                <a:solidFill>
                  <a:srgbClr val="6A8759"/>
                </a:solidFill>
              </a:rPr>
              <a:t>lang:source_lang</a:t>
            </a:r>
            <a:r>
              <a:rPr lang="en-GB" sz="1400" dirty="0">
                <a:solidFill>
                  <a:srgbClr val="6A8759"/>
                </a:solidFill>
              </a:rPr>
              <a:t>&gt;/&lt;</a:t>
            </a:r>
            <a:r>
              <a:rPr lang="en-GB" sz="1400" dirty="0" err="1">
                <a:solidFill>
                  <a:srgbClr val="6A8759"/>
                </a:solidFill>
              </a:rPr>
              <a:t>word_id:word</a:t>
            </a:r>
            <a:r>
              <a:rPr lang="en-GB" sz="1400" dirty="0">
                <a:solidFill>
                  <a:srgbClr val="6A8759"/>
                </a:solidFill>
              </a:rPr>
              <a:t>&gt;’</a:t>
            </a:r>
            <a:r>
              <a:rPr lang="en-GB" sz="1400" dirty="0">
                <a:solidFill>
                  <a:srgbClr val="CC7832"/>
                </a:solidFill>
              </a:rPr>
              <a:t>,</a:t>
            </a:r>
          </a:p>
          <a:p>
            <a:r>
              <a:rPr lang="en-GB" sz="1400" dirty="0">
                <a:solidFill>
                  <a:srgbClr val="CC7832"/>
                </a:solidFill>
              </a:rPr>
              <a:t>                                            </a:t>
            </a:r>
            <a:r>
              <a:rPr lang="en-GB" sz="1400" dirty="0" err="1">
                <a:solidFill>
                  <a:srgbClr val="AA4926"/>
                </a:solidFill>
              </a:rPr>
              <a:t>view_func</a:t>
            </a:r>
            <a:r>
              <a:rPr lang="en-GB" sz="1400" dirty="0"/>
              <a:t>=</a:t>
            </a:r>
            <a:r>
              <a:rPr lang="en-GB" sz="1400" dirty="0" err="1"/>
              <a:t>RetrieveEntryView.as_view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A8759"/>
                </a:solidFill>
              </a:rPr>
              <a:t>'entries’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</a:p>
          <a:p>
            <a:r>
              <a:rPr lang="en-GB" sz="1400" dirty="0">
                <a:solidFill>
                  <a:srgbClr val="CC7832"/>
                </a:solidFill>
              </a:rPr>
              <a:t>                                            </a:t>
            </a:r>
            <a:r>
              <a:rPr lang="en-GB" sz="1400" dirty="0" err="1">
                <a:solidFill>
                  <a:srgbClr val="AA4926"/>
                </a:solidFill>
              </a:rPr>
              <a:t>query_manager</a:t>
            </a:r>
            <a:r>
              <a:rPr lang="en-GB" sz="1400" dirty="0"/>
              <a:t>=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.query_manager</a:t>
            </a:r>
            <a:r>
              <a:rPr lang="en-GB" sz="1400" dirty="0">
                <a:solidFill>
                  <a:srgbClr val="CC7832"/>
                </a:solidFill>
              </a:rPr>
              <a:t>,</a:t>
            </a:r>
          </a:p>
          <a:p>
            <a:r>
              <a:rPr lang="en-GB" sz="1400" dirty="0">
                <a:solidFill>
                  <a:srgbClr val="CC7832"/>
                </a:solidFill>
              </a:rPr>
              <a:t>                                            </a:t>
            </a:r>
            <a:r>
              <a:rPr lang="en-GB" sz="1400" dirty="0">
                <a:solidFill>
                  <a:srgbClr val="AA4926"/>
                </a:solidFill>
              </a:rPr>
              <a:t>languages</a:t>
            </a:r>
            <a:r>
              <a:rPr lang="en-GB" sz="1400" dirty="0"/>
              <a:t>=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.languages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                              )</a:t>
            </a:r>
            <a:br>
              <a:rPr lang="en-GB" sz="1400" dirty="0"/>
            </a:br>
            <a:r>
              <a:rPr lang="en-GB" sz="1400" dirty="0"/>
              <a:t>   </a:t>
            </a:r>
          </a:p>
          <a:p>
            <a:r>
              <a:rPr lang="en-GB" sz="1400" dirty="0">
                <a:solidFill>
                  <a:srgbClr val="CC7832"/>
                </a:solidFill>
              </a:rPr>
              <a:t>     def </a:t>
            </a:r>
            <a:r>
              <a:rPr lang="en-GB" sz="1400" dirty="0" err="1">
                <a:solidFill>
                  <a:srgbClr val="FFC66D"/>
                </a:solidFill>
              </a:rPr>
              <a:t>start_application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94558D"/>
                </a:solidFill>
              </a:rPr>
              <a:t>self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/>
              <a:t>host=</a:t>
            </a:r>
            <a:r>
              <a:rPr lang="en-GB" sz="1400" dirty="0">
                <a:solidFill>
                  <a:srgbClr val="6A8759"/>
                </a:solidFill>
              </a:rPr>
              <a:t>'0.0.0.0'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/>
              <a:t>port=</a:t>
            </a:r>
            <a:r>
              <a:rPr lang="en-GB" sz="1400" dirty="0">
                <a:solidFill>
                  <a:srgbClr val="6897BB"/>
                </a:solidFill>
              </a:rPr>
              <a:t>5000</a:t>
            </a:r>
            <a:r>
              <a:rPr lang="en-GB" sz="1400" dirty="0"/>
              <a:t>): </a:t>
            </a:r>
          </a:p>
          <a:p>
            <a:r>
              <a:rPr lang="en-GB" sz="1400" dirty="0">
                <a:solidFill>
                  <a:srgbClr val="94558D"/>
                </a:solidFill>
              </a:rPr>
              <a:t>        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.flask_app.run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AA4926"/>
                </a:solidFill>
              </a:rPr>
              <a:t>host</a:t>
            </a:r>
            <a:r>
              <a:rPr lang="en-GB" sz="1400" dirty="0"/>
              <a:t>=host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>
                <a:solidFill>
                  <a:srgbClr val="AA4926"/>
                </a:solidFill>
              </a:rPr>
              <a:t>port</a:t>
            </a:r>
            <a:r>
              <a:rPr lang="en-GB" sz="1400" dirty="0"/>
              <a:t>=port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 err="1">
                <a:solidFill>
                  <a:srgbClr val="AA4926"/>
                </a:solidFill>
              </a:rPr>
              <a:t>use_reloader</a:t>
            </a:r>
            <a:r>
              <a:rPr lang="en-GB" sz="1400" dirty="0"/>
              <a:t>=</a:t>
            </a:r>
            <a:r>
              <a:rPr lang="en-GB" sz="1400" dirty="0">
                <a:solidFill>
                  <a:srgbClr val="CC7832"/>
                </a:solidFill>
              </a:rPr>
              <a:t>True</a:t>
            </a:r>
            <a:r>
              <a:rPr lang="en-GB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4828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Decorators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DEA558C-8F1D-3A43-BD12-1FD522414976}"/>
              </a:ext>
            </a:extLst>
          </p:cNvPr>
          <p:cNvSpPr/>
          <p:nvPr/>
        </p:nvSpPr>
        <p:spPr>
          <a:xfrm>
            <a:off x="395536" y="2276872"/>
            <a:ext cx="8280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BBB529"/>
                </a:solidFill>
              </a:rPr>
              <a:t>@</a:t>
            </a:r>
            <a:r>
              <a:rPr lang="en-GB" sz="1400" dirty="0" err="1">
                <a:solidFill>
                  <a:srgbClr val="BBB529"/>
                </a:solidFill>
              </a:rPr>
              <a:t>api.route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6A8759"/>
                </a:solidFill>
              </a:rPr>
              <a:t>'/entries/&lt;</a:t>
            </a:r>
            <a:r>
              <a:rPr lang="en-GB" sz="1400" dirty="0" err="1">
                <a:solidFill>
                  <a:srgbClr val="6A8759"/>
                </a:solidFill>
              </a:rPr>
              <a:t>source_lang</a:t>
            </a:r>
            <a:r>
              <a:rPr lang="en-GB" sz="1400" dirty="0">
                <a:solidFill>
                  <a:srgbClr val="6A8759"/>
                </a:solidFill>
              </a:rPr>
              <a:t>&gt;/&lt;</a:t>
            </a:r>
            <a:r>
              <a:rPr lang="en-GB" sz="1400" dirty="0" err="1">
                <a:solidFill>
                  <a:srgbClr val="6A8759"/>
                </a:solidFill>
              </a:rPr>
              <a:t>word_id:word</a:t>
            </a:r>
            <a:r>
              <a:rPr lang="en-GB" sz="1400" dirty="0">
                <a:solidFill>
                  <a:srgbClr val="6A8759"/>
                </a:solidFill>
              </a:rPr>
              <a:t>&gt;'</a:t>
            </a:r>
            <a:r>
              <a:rPr lang="en-GB" sz="1400" dirty="0"/>
              <a:t>)</a:t>
            </a:r>
            <a:br>
              <a:rPr lang="en-GB" sz="1400" dirty="0"/>
            </a:br>
            <a:r>
              <a:rPr lang="en-GB" sz="1400" dirty="0">
                <a:solidFill>
                  <a:srgbClr val="CC7832"/>
                </a:solidFill>
              </a:rPr>
              <a:t>def </a:t>
            </a:r>
            <a:r>
              <a:rPr lang="en-GB" sz="1400" dirty="0" err="1">
                <a:solidFill>
                  <a:srgbClr val="FFC66D"/>
                </a:solidFill>
              </a:rPr>
              <a:t>retrieve_entry_endpoint</a:t>
            </a:r>
            <a:r>
              <a:rPr lang="en-GB" sz="1400" dirty="0"/>
              <a:t>(</a:t>
            </a:r>
            <a:r>
              <a:rPr lang="en-GB" sz="1400" dirty="0" err="1"/>
              <a:t>source_lang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/>
              <a:t>word):</a:t>
            </a:r>
            <a:br>
              <a:rPr lang="en-GB" sz="1400" dirty="0"/>
            </a:br>
            <a:r>
              <a:rPr lang="en-GB" sz="1400" dirty="0"/>
              <a:t>    dataset = </a:t>
            </a:r>
            <a:r>
              <a:rPr lang="en-GB" sz="1400" dirty="0" err="1"/>
              <a:t>define_dataset</a:t>
            </a:r>
            <a:r>
              <a:rPr lang="en-GB" sz="1400" dirty="0"/>
              <a:t>(</a:t>
            </a:r>
            <a:r>
              <a:rPr lang="en-GB" sz="1400" dirty="0" err="1"/>
              <a:t>source_lang</a:t>
            </a:r>
            <a:r>
              <a:rPr lang="en-GB" sz="1400" dirty="0">
                <a:solidFill>
                  <a:srgbClr val="CC7832"/>
                </a:solidFill>
              </a:rPr>
              <a:t>, None, </a:t>
            </a:r>
            <a:r>
              <a:rPr lang="en-GB" sz="1400" dirty="0"/>
              <a:t>region)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    </a:t>
            </a:r>
            <a:r>
              <a:rPr lang="en-GB" sz="1400" dirty="0">
                <a:solidFill>
                  <a:srgbClr val="808080"/>
                </a:solidFill>
              </a:rPr>
              <a:t># Get the results.</a:t>
            </a:r>
            <a:br>
              <a:rPr lang="en-GB" sz="1400" dirty="0">
                <a:solidFill>
                  <a:srgbClr val="808080"/>
                </a:solidFill>
              </a:rPr>
            </a:br>
            <a:r>
              <a:rPr lang="en-GB" sz="1400" dirty="0">
                <a:solidFill>
                  <a:srgbClr val="808080"/>
                </a:solidFill>
              </a:rPr>
              <a:t/>
            </a:r>
            <a:br>
              <a:rPr lang="en-GB" sz="1400" dirty="0">
                <a:solidFill>
                  <a:srgbClr val="808080"/>
                </a:solidFill>
              </a:rPr>
            </a:br>
            <a:r>
              <a:rPr lang="en-GB" sz="1400" dirty="0">
                <a:solidFill>
                  <a:srgbClr val="808080"/>
                </a:solidFill>
              </a:rPr>
              <a:t>    </a:t>
            </a:r>
            <a:r>
              <a:rPr lang="en-GB" sz="1400" dirty="0" err="1"/>
              <a:t>word_id</a:t>
            </a:r>
            <a:r>
              <a:rPr lang="en-GB" sz="1400" dirty="0"/>
              <a:t> = </a:t>
            </a:r>
            <a:r>
              <a:rPr lang="en-GB" sz="1400" dirty="0" err="1"/>
              <a:t>label_to_id</a:t>
            </a:r>
            <a:r>
              <a:rPr lang="en-GB" sz="1400" dirty="0"/>
              <a:t>(</a:t>
            </a:r>
            <a:r>
              <a:rPr lang="en-GB" sz="1400" dirty="0" err="1"/>
              <a:t>remove_punctuations</a:t>
            </a:r>
            <a:r>
              <a:rPr lang="en-GB" sz="1400" dirty="0"/>
              <a:t>(word))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    results = </a:t>
            </a:r>
            <a:r>
              <a:rPr lang="en-GB" sz="1400" dirty="0" err="1"/>
              <a:t>retrieve_logic</a:t>
            </a:r>
            <a:r>
              <a:rPr lang="en-GB" sz="1400" dirty="0"/>
              <a:t>(</a:t>
            </a:r>
            <a:r>
              <a:rPr lang="en-GB" sz="1400" dirty="0" err="1"/>
              <a:t>db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 err="1"/>
              <a:t>source_lang</a:t>
            </a:r>
            <a:r>
              <a:rPr lang="en-GB" sz="1400" dirty="0">
                <a:solidFill>
                  <a:srgbClr val="CC7832"/>
                </a:solidFill>
              </a:rPr>
              <a:t>, None, </a:t>
            </a:r>
            <a:r>
              <a:rPr lang="en-GB" sz="1400" dirty="0" err="1"/>
              <a:t>word_id</a:t>
            </a:r>
            <a:r>
              <a:rPr lang="en-GB" sz="1400" dirty="0"/>
              <a:t>)[</a:t>
            </a:r>
            <a:r>
              <a:rPr lang="en-GB" sz="1400" dirty="0">
                <a:solidFill>
                  <a:srgbClr val="6897BB"/>
                </a:solidFill>
              </a:rPr>
              <a:t>2</a:t>
            </a:r>
            <a:r>
              <a:rPr lang="en-GB" sz="1400" dirty="0"/>
              <a:t>]</a:t>
            </a:r>
          </a:p>
          <a:p>
            <a:r>
              <a:rPr lang="en-GB" sz="1400" dirty="0"/>
              <a:t>     result = </a:t>
            </a:r>
            <a:r>
              <a:rPr lang="en-GB" sz="1400" dirty="0" err="1"/>
              <a:t>add_metadata</a:t>
            </a:r>
            <a:r>
              <a:rPr lang="en-GB" sz="1400" dirty="0"/>
              <a:t>({</a:t>
            </a:r>
            <a:r>
              <a:rPr lang="en-GB" sz="1400" dirty="0">
                <a:solidFill>
                  <a:srgbClr val="6A8759"/>
                </a:solidFill>
              </a:rPr>
              <a:t>'results'</a:t>
            </a:r>
            <a:r>
              <a:rPr lang="en-GB" sz="1400" dirty="0"/>
              <a:t>: results})</a:t>
            </a:r>
            <a:br>
              <a:rPr lang="en-GB" sz="1400" dirty="0"/>
            </a:br>
            <a:r>
              <a:rPr lang="en-GB" sz="1400" dirty="0"/>
              <a:t>    </a:t>
            </a:r>
            <a:r>
              <a:rPr lang="en-GB" sz="1400" dirty="0">
                <a:solidFill>
                  <a:srgbClr val="CC7832"/>
                </a:solidFill>
              </a:rPr>
              <a:t>return </a:t>
            </a:r>
            <a:r>
              <a:rPr lang="en-GB" sz="1400" dirty="0" err="1"/>
              <a:t>json_response</a:t>
            </a:r>
            <a:r>
              <a:rPr lang="en-GB" sz="1400" dirty="0"/>
              <a:t>(result)</a:t>
            </a:r>
            <a:br>
              <a:rPr lang="en-GB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628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Class-Based Views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DEA558C-8F1D-3A43-BD12-1FD522414976}"/>
              </a:ext>
            </a:extLst>
          </p:cNvPr>
          <p:cNvSpPr/>
          <p:nvPr/>
        </p:nvSpPr>
        <p:spPr>
          <a:xfrm>
            <a:off x="395536" y="2276872"/>
            <a:ext cx="82809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CC7832"/>
                </a:solidFill>
              </a:rPr>
              <a:t>class </a:t>
            </a:r>
            <a:r>
              <a:rPr lang="en-GB" sz="1400" dirty="0" err="1"/>
              <a:t>RetrieveEntryView</a:t>
            </a:r>
            <a:r>
              <a:rPr lang="en-GB" sz="1400" dirty="0"/>
              <a:t>(</a:t>
            </a:r>
            <a:r>
              <a:rPr lang="en-GB" sz="1400" dirty="0" err="1"/>
              <a:t>MethodView</a:t>
            </a:r>
            <a:r>
              <a:rPr lang="en-GB" sz="1400" dirty="0"/>
              <a:t>):</a:t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    </a:t>
            </a:r>
            <a:r>
              <a:rPr lang="en-GB" sz="1400" dirty="0">
                <a:solidFill>
                  <a:srgbClr val="CC7832"/>
                </a:solidFill>
              </a:rPr>
              <a:t>def </a:t>
            </a:r>
            <a:r>
              <a:rPr lang="en-GB" sz="1400" dirty="0">
                <a:solidFill>
                  <a:srgbClr val="B200B2"/>
                </a:solidFill>
              </a:rPr>
              <a:t>__</a:t>
            </a:r>
            <a:r>
              <a:rPr lang="en-GB" sz="1400" dirty="0" err="1">
                <a:solidFill>
                  <a:srgbClr val="B200B2"/>
                </a:solidFill>
              </a:rPr>
              <a:t>init</a:t>
            </a:r>
            <a:r>
              <a:rPr lang="en-GB" sz="1400" dirty="0">
                <a:solidFill>
                  <a:srgbClr val="B200B2"/>
                </a:solidFill>
              </a:rPr>
              <a:t>__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94558D"/>
                </a:solidFill>
              </a:rPr>
              <a:t>self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 err="1"/>
              <a:t>query_manager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/>
              <a:t>languages):</a:t>
            </a:r>
            <a:br>
              <a:rPr lang="en-GB" sz="1400" dirty="0"/>
            </a:br>
            <a:r>
              <a:rPr lang="en-GB" sz="1400" dirty="0"/>
              <a:t>        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.query_manager</a:t>
            </a:r>
            <a:r>
              <a:rPr lang="en-GB" sz="1400" dirty="0"/>
              <a:t> = </a:t>
            </a:r>
            <a:r>
              <a:rPr lang="en-GB" sz="1400" dirty="0" err="1"/>
              <a:t>query_manager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        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.languages</a:t>
            </a:r>
            <a:r>
              <a:rPr lang="en-GB" sz="1400" dirty="0"/>
              <a:t> = languages</a:t>
            </a:r>
          </a:p>
          <a:p>
            <a:r>
              <a:rPr lang="en-GB" sz="1400" dirty="0">
                <a:solidFill>
                  <a:srgbClr val="CC7832"/>
                </a:solidFill>
              </a:rPr>
              <a:t>    </a:t>
            </a:r>
          </a:p>
          <a:p>
            <a:r>
              <a:rPr lang="en-GB" sz="1400" dirty="0">
                <a:solidFill>
                  <a:srgbClr val="CC7832"/>
                </a:solidFill>
              </a:rPr>
              <a:t>      def </a:t>
            </a:r>
            <a:r>
              <a:rPr lang="en-GB" sz="1400" dirty="0">
                <a:solidFill>
                  <a:srgbClr val="FFC66D"/>
                </a:solidFill>
              </a:rPr>
              <a:t>get</a:t>
            </a:r>
            <a:r>
              <a:rPr lang="en-GB" sz="1400" dirty="0"/>
              <a:t>(</a:t>
            </a:r>
            <a:r>
              <a:rPr lang="en-GB" sz="1400" dirty="0">
                <a:solidFill>
                  <a:srgbClr val="94558D"/>
                </a:solidFill>
              </a:rPr>
              <a:t>self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 err="1"/>
              <a:t>source_lang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/>
              <a:t>word):</a:t>
            </a:r>
          </a:p>
          <a:p>
            <a:r>
              <a:rPr lang="en-GB" sz="1400" dirty="0"/>
              <a:t>            entries = </a:t>
            </a:r>
            <a:r>
              <a:rPr lang="en-GB" sz="1400" dirty="0" err="1">
                <a:solidFill>
                  <a:srgbClr val="94558D"/>
                </a:solidFill>
              </a:rPr>
              <a:t>self</a:t>
            </a:r>
            <a:r>
              <a:rPr lang="en-GB" sz="1400" dirty="0" err="1"/>
              <a:t>.query_manager.get_entries</a:t>
            </a:r>
            <a:r>
              <a:rPr lang="en-GB" sz="1400" dirty="0"/>
              <a:t>(word</a:t>
            </a:r>
            <a:r>
              <a:rPr lang="en-GB" sz="1400" dirty="0">
                <a:solidFill>
                  <a:srgbClr val="CC7832"/>
                </a:solidFill>
              </a:rPr>
              <a:t>, </a:t>
            </a:r>
            <a:r>
              <a:rPr lang="en-GB" sz="1400" dirty="0" err="1"/>
              <a:t>source_lang</a:t>
            </a:r>
            <a:r>
              <a:rPr lang="en-GB" sz="1400" dirty="0"/>
              <a:t>)</a:t>
            </a:r>
          </a:p>
          <a:p>
            <a:r>
              <a:rPr lang="en-GB" sz="1400" dirty="0"/>
              <a:t>            </a:t>
            </a:r>
            <a:r>
              <a:rPr lang="en-GB" sz="1400" dirty="0">
                <a:solidFill>
                  <a:srgbClr val="FFC000"/>
                </a:solidFill>
              </a:rPr>
              <a:t>return</a:t>
            </a:r>
            <a:r>
              <a:rPr lang="en-GB" sz="1400" dirty="0"/>
              <a:t> </a:t>
            </a:r>
            <a:r>
              <a:rPr lang="en-GB" sz="1400" dirty="0" err="1"/>
              <a:t>json_response</a:t>
            </a:r>
            <a:r>
              <a:rPr lang="en-GB" sz="1400" dirty="0"/>
              <a:t>(entries)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3522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808" y="3140968"/>
            <a:ext cx="2304256" cy="1470025"/>
          </a:xfrm>
        </p:spPr>
        <p:txBody>
          <a:bodyPr anchor="ctr">
            <a:normAutofit/>
          </a:bodyPr>
          <a:lstStyle/>
          <a:p>
            <a:r>
              <a:rPr lang="en-GB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4248097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Server Config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3194FCD-39CA-314E-8748-C5D2D402478E}"/>
              </a:ext>
            </a:extLst>
          </p:cNvPr>
          <p:cNvSpPr/>
          <p:nvPr/>
        </p:nvSpPr>
        <p:spPr>
          <a:xfrm>
            <a:off x="323528" y="2204864"/>
            <a:ext cx="82809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CC7832"/>
                </a:solidFill>
              </a:rPr>
              <a:t>[</a:t>
            </a:r>
            <a:r>
              <a:rPr lang="en-GB" sz="1400" b="1" dirty="0" err="1">
                <a:solidFill>
                  <a:srgbClr val="CC7832"/>
                </a:solidFill>
              </a:rPr>
              <a:t>uwsgi</a:t>
            </a:r>
            <a:r>
              <a:rPr lang="en-GB" sz="1400" b="1" dirty="0">
                <a:solidFill>
                  <a:srgbClr val="CC7832"/>
                </a:solidFill>
              </a:rPr>
              <a:t>]</a:t>
            </a:r>
            <a:r>
              <a:rPr lang="en-GB" sz="1400" dirty="0">
                <a:solidFill>
                  <a:srgbClr val="808080"/>
                </a:solidFill>
              </a:rPr>
              <a:t/>
            </a:r>
            <a:br>
              <a:rPr lang="en-GB" sz="1400" dirty="0">
                <a:solidFill>
                  <a:srgbClr val="808080"/>
                </a:solidFill>
              </a:rPr>
            </a:br>
            <a:r>
              <a:rPr lang="en-GB" sz="1400" dirty="0"/>
              <a:t>base = </a:t>
            </a:r>
            <a:r>
              <a:rPr lang="en-GB" sz="1400" dirty="0">
                <a:solidFill>
                  <a:srgbClr val="6A8759"/>
                </a:solidFill>
              </a:rPr>
              <a:t>/app/leap2</a:t>
            </a:r>
            <a:r>
              <a:rPr lang="en-GB" sz="1400" dirty="0">
                <a:solidFill>
                  <a:srgbClr val="808080"/>
                </a:solidFill>
              </a:rPr>
              <a:t/>
            </a:r>
            <a:br>
              <a:rPr lang="en-GB" sz="1400" dirty="0">
                <a:solidFill>
                  <a:srgbClr val="808080"/>
                </a:solidFill>
              </a:rPr>
            </a:br>
            <a:r>
              <a:rPr lang="en-GB" sz="1400" dirty="0"/>
              <a:t>app = </a:t>
            </a:r>
            <a:r>
              <a:rPr lang="en-GB" sz="1400" dirty="0">
                <a:solidFill>
                  <a:srgbClr val="6A8759"/>
                </a:solidFill>
              </a:rPr>
              <a:t>leap</a:t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/>
              <a:t>module = </a:t>
            </a:r>
            <a:r>
              <a:rPr lang="en-GB" sz="1400" dirty="0" err="1">
                <a:solidFill>
                  <a:srgbClr val="6A8759"/>
                </a:solidFill>
              </a:rPr>
              <a:t>leap.public_apis.developer.developer_api</a:t>
            </a:r>
            <a:r>
              <a:rPr lang="en-GB" sz="1400" dirty="0">
                <a:solidFill>
                  <a:srgbClr val="6A8759"/>
                </a:solidFill>
              </a:rPr>
              <a:t/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>
                <a:solidFill>
                  <a:srgbClr val="6A8759"/>
                </a:solidFill>
              </a:rPr>
              <a:t/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/>
              <a:t>plugin = </a:t>
            </a:r>
            <a:r>
              <a:rPr lang="en-GB" sz="1400" dirty="0">
                <a:solidFill>
                  <a:srgbClr val="6A8759"/>
                </a:solidFill>
              </a:rPr>
              <a:t>python3</a:t>
            </a:r>
            <a:br>
              <a:rPr lang="en-GB" sz="1400" dirty="0">
                <a:solidFill>
                  <a:srgbClr val="6A8759"/>
                </a:solidFill>
              </a:rPr>
            </a:br>
            <a:endParaRPr lang="en-GB" sz="1400" dirty="0">
              <a:solidFill>
                <a:srgbClr val="6A8759"/>
              </a:solidFill>
            </a:endParaRPr>
          </a:p>
          <a:p>
            <a:r>
              <a:rPr lang="en-GB" sz="1400" dirty="0"/>
              <a:t>callable = </a:t>
            </a:r>
            <a:r>
              <a:rPr lang="en-GB" sz="1400" dirty="0" err="1">
                <a:solidFill>
                  <a:srgbClr val="6A8759"/>
                </a:solidFill>
              </a:rPr>
              <a:t>uwsgi_app</a:t>
            </a:r>
            <a:r>
              <a:rPr lang="en-GB" sz="1400" dirty="0">
                <a:solidFill>
                  <a:srgbClr val="6A8759"/>
                </a:solidFill>
              </a:rPr>
              <a:t>()</a:t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>
                <a:solidFill>
                  <a:srgbClr val="6A8759"/>
                </a:solidFill>
              </a:rPr>
              <a:t/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/>
              <a:t>http-socket = </a:t>
            </a:r>
            <a:r>
              <a:rPr lang="en-GB" sz="1400" dirty="0">
                <a:solidFill>
                  <a:srgbClr val="6A8759"/>
                </a:solidFill>
              </a:rPr>
              <a:t>0.0.0.0:8000</a:t>
            </a:r>
            <a:br>
              <a:rPr lang="en-GB" sz="1400" dirty="0">
                <a:solidFill>
                  <a:srgbClr val="6A8759"/>
                </a:solidFill>
              </a:rPr>
            </a:br>
            <a:r>
              <a:rPr lang="en-GB" sz="1400" dirty="0">
                <a:solidFill>
                  <a:srgbClr val="6897BB"/>
                </a:solidFill>
              </a:rPr>
              <a:t/>
            </a:r>
            <a:br>
              <a:rPr lang="en-GB" sz="1400" dirty="0">
                <a:solidFill>
                  <a:srgbClr val="6897BB"/>
                </a:solidFill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6942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Containers World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6FA08A0-B39E-094E-854F-91917747D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1996132"/>
            <a:ext cx="5046405" cy="4267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7ED9456-B2F3-5F4C-9BCB-142D3BCF1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765" y="2867450"/>
            <a:ext cx="2735126" cy="23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3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0F5F55-D322-0D41-A983-636C1B2E8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Developer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549FB5-7CFA-BC46-B267-1E20E61503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338" y="1330588"/>
            <a:ext cx="6936756" cy="485775"/>
          </a:xfrm>
        </p:spPr>
        <p:txBody>
          <a:bodyPr/>
          <a:lstStyle/>
          <a:p>
            <a:r>
              <a:rPr lang="en-GB" dirty="0"/>
              <a:t>Quick Python REST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F7DDE3E-39B0-8A4E-BEA5-1B14EB596B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7338" y="2218345"/>
            <a:ext cx="8566150" cy="2887055"/>
          </a:xfrm>
          <a:ln>
            <a:solidFill>
              <a:schemeClr val="accent1"/>
            </a:solidFill>
          </a:ln>
        </p:spPr>
        <p:txBody>
          <a:bodyPr/>
          <a:lstStyle/>
          <a:p>
            <a:pPr marL="358775" lvl="1" indent="0">
              <a:buNone/>
            </a:pPr>
            <a:r>
              <a:rPr lang="en-GB" sz="1500" dirty="0">
                <a:latin typeface="Courier" pitchFamily="2" charset="0"/>
              </a:rPr>
              <a:t>import requests</a:t>
            </a:r>
          </a:p>
          <a:p>
            <a:pPr marL="358775" lvl="1" indent="0">
              <a:buNone/>
            </a:pPr>
            <a:r>
              <a:rPr lang="en-GB" sz="1500" dirty="0">
                <a:latin typeface="Courier" pitchFamily="2" charset="0"/>
              </a:rPr>
              <a:t>headers = {'</a:t>
            </a:r>
            <a:r>
              <a:rPr lang="en-GB" sz="1500" dirty="0" err="1">
                <a:latin typeface="Courier" pitchFamily="2" charset="0"/>
              </a:rPr>
              <a:t>app_id</a:t>
            </a:r>
            <a:r>
              <a:rPr lang="en-GB" sz="1500" dirty="0">
                <a:latin typeface="Courier" pitchFamily="2" charset="0"/>
              </a:rPr>
              <a:t>' : ‘MY_ID’, '</a:t>
            </a:r>
            <a:r>
              <a:rPr lang="en-GB" sz="1500" dirty="0" err="1">
                <a:latin typeface="Courier" pitchFamily="2" charset="0"/>
              </a:rPr>
              <a:t>app_key</a:t>
            </a:r>
            <a:r>
              <a:rPr lang="en-GB" sz="1500" dirty="0">
                <a:latin typeface="Courier" pitchFamily="2" charset="0"/>
              </a:rPr>
              <a:t>' : ‘MY_KEY’}</a:t>
            </a:r>
          </a:p>
          <a:p>
            <a:pPr marL="358775" lvl="1" indent="0">
              <a:buNone/>
            </a:pPr>
            <a:endParaRPr lang="en-GB" sz="1500" dirty="0">
              <a:latin typeface="Courier" pitchFamily="2" charset="0"/>
            </a:endParaRPr>
          </a:p>
          <a:p>
            <a:pPr marL="358775" lvl="1" indent="0">
              <a:buNone/>
            </a:pPr>
            <a:r>
              <a:rPr lang="en-GB" sz="1500" dirty="0" err="1">
                <a:latin typeface="Courier" pitchFamily="2" charset="0"/>
              </a:rPr>
              <a:t>url</a:t>
            </a:r>
            <a:r>
              <a:rPr lang="en-GB" sz="1500" dirty="0">
                <a:latin typeface="Courier" pitchFamily="2" charset="0"/>
              </a:rPr>
              <a:t> = ‘https://od-api.oxforddictionaries.com:443/</a:t>
            </a:r>
            <a:r>
              <a:rPr lang="en-GB" sz="1500" dirty="0" err="1">
                <a:latin typeface="Courier" pitchFamily="2" charset="0"/>
              </a:rPr>
              <a:t>api</a:t>
            </a:r>
            <a:r>
              <a:rPr lang="en-GB" sz="1500" dirty="0">
                <a:latin typeface="Courier" pitchFamily="2" charset="0"/>
              </a:rPr>
              <a:t>/v1/entries/</a:t>
            </a:r>
            <a:r>
              <a:rPr lang="en-GB" sz="1500" b="1" dirty="0" err="1">
                <a:latin typeface="Courier" pitchFamily="2" charset="0"/>
              </a:rPr>
              <a:t>en</a:t>
            </a:r>
            <a:r>
              <a:rPr lang="en-GB" sz="1500" dirty="0">
                <a:latin typeface="Courier" pitchFamily="2" charset="0"/>
              </a:rPr>
              <a:t>/’</a:t>
            </a:r>
          </a:p>
          <a:p>
            <a:pPr marL="358775" lvl="1" indent="0">
              <a:buNone/>
            </a:pPr>
            <a:r>
              <a:rPr lang="en-GB" sz="1500" dirty="0">
                <a:latin typeface="Courier" pitchFamily="2" charset="0"/>
              </a:rPr>
              <a:t>entry = “</a:t>
            </a:r>
            <a:r>
              <a:rPr lang="en-GB" sz="1500" b="1" dirty="0" err="1">
                <a:latin typeface="Courier" pitchFamily="2" charset="0"/>
              </a:rPr>
              <a:t>monty_python's_flying_circus</a:t>
            </a:r>
            <a:r>
              <a:rPr lang="en-GB" sz="1500" dirty="0">
                <a:latin typeface="Courier" pitchFamily="2" charset="0"/>
              </a:rPr>
              <a:t>”</a:t>
            </a:r>
          </a:p>
          <a:p>
            <a:pPr marL="358775" lvl="1" indent="0">
              <a:buNone/>
            </a:pPr>
            <a:endParaRPr lang="en-GB" sz="1500" dirty="0">
              <a:latin typeface="Courier" pitchFamily="2" charset="0"/>
            </a:endParaRPr>
          </a:p>
          <a:p>
            <a:pPr marL="358775" lvl="1" indent="0">
              <a:buNone/>
            </a:pPr>
            <a:r>
              <a:rPr lang="en-GB" sz="1500" dirty="0">
                <a:latin typeface="Courier" pitchFamily="2" charset="0"/>
              </a:rPr>
              <a:t>result = </a:t>
            </a:r>
            <a:r>
              <a:rPr lang="en-GB" sz="1500" b="1" dirty="0" err="1">
                <a:latin typeface="Courier" pitchFamily="2" charset="0"/>
              </a:rPr>
              <a:t>requests.get</a:t>
            </a:r>
            <a:r>
              <a:rPr lang="en-GB" sz="1500" dirty="0">
                <a:latin typeface="Courier" pitchFamily="2" charset="0"/>
              </a:rPr>
              <a:t>(</a:t>
            </a:r>
            <a:r>
              <a:rPr lang="en-GB" sz="1500" dirty="0" err="1">
                <a:latin typeface="Courier" pitchFamily="2" charset="0"/>
              </a:rPr>
              <a:t>url</a:t>
            </a:r>
            <a:r>
              <a:rPr lang="en-GB" sz="1500" dirty="0">
                <a:latin typeface="Courier" pitchFamily="2" charset="0"/>
              </a:rPr>
              <a:t> + entry, headers = headers).</a:t>
            </a:r>
            <a:r>
              <a:rPr lang="en-GB" sz="1500" dirty="0" err="1">
                <a:latin typeface="Courier" pitchFamily="2" charset="0"/>
              </a:rPr>
              <a:t>json</a:t>
            </a:r>
            <a:r>
              <a:rPr lang="en-GB" sz="1500" dirty="0">
                <a:latin typeface="Courier" pitchFamily="2" charset="0"/>
              </a:rPr>
              <a:t>()</a:t>
            </a:r>
          </a:p>
          <a:p>
            <a:pPr marL="358775" lvl="1" indent="0">
              <a:buNone/>
            </a:pPr>
            <a:endParaRPr lang="en-GB" sz="1500" dirty="0">
              <a:latin typeface="Courier" pitchFamily="2" charset="0"/>
            </a:endParaRPr>
          </a:p>
          <a:p>
            <a:pPr marL="358775" lvl="1" indent="0">
              <a:buNone/>
            </a:pPr>
            <a:r>
              <a:rPr lang="en-GB" sz="1500" b="1" dirty="0">
                <a:latin typeface="Courier" pitchFamily="2" charset="0"/>
              </a:rPr>
              <a:t>print(</a:t>
            </a:r>
            <a:r>
              <a:rPr lang="en-GB" sz="1500" dirty="0">
                <a:latin typeface="Courier" pitchFamily="2" charset="0"/>
              </a:rPr>
              <a:t>result["results"][0]["</a:t>
            </a:r>
            <a:r>
              <a:rPr lang="en-GB" sz="1500" dirty="0" err="1">
                <a:latin typeface="Courier" pitchFamily="2" charset="0"/>
              </a:rPr>
              <a:t>lexicalEntries</a:t>
            </a:r>
            <a:r>
              <a:rPr lang="en-GB" sz="1500" dirty="0">
                <a:latin typeface="Courier" pitchFamily="2" charset="0"/>
              </a:rPr>
              <a:t>"][0]["entries"][0]</a:t>
            </a:r>
          </a:p>
          <a:p>
            <a:pPr marL="358775" lvl="1" indent="0">
              <a:buNone/>
            </a:pPr>
            <a:r>
              <a:rPr lang="en-GB" sz="1500" dirty="0">
                <a:latin typeface="Courier" pitchFamily="2" charset="0"/>
              </a:rPr>
              <a:t>      ["senses"]</a:t>
            </a:r>
            <a:r>
              <a:rPr lang="en-GB" sz="1500" b="1" dirty="0">
                <a:latin typeface="Courier" pitchFamily="2" charset="0"/>
              </a:rPr>
              <a:t>["</a:t>
            </a:r>
            <a:r>
              <a:rPr lang="en-GB" sz="1500" dirty="0">
                <a:latin typeface="Courier" pitchFamily="2" charset="0"/>
              </a:rPr>
              <a:t>definitions</a:t>
            </a:r>
            <a:r>
              <a:rPr lang="en-GB" sz="1500" b="1" dirty="0">
                <a:latin typeface="Courier" pitchFamily="2" charset="0"/>
              </a:rPr>
              <a:t>"][0])</a:t>
            </a:r>
            <a:endParaRPr lang="en-GB" sz="1500" dirty="0">
              <a:latin typeface="Courier" pitchFamily="2" charset="0"/>
            </a:endParaRPr>
          </a:p>
          <a:p>
            <a:pPr marL="358775" lvl="1" indent="0">
              <a:buNone/>
            </a:pPr>
            <a:endParaRPr lang="en-GB" sz="1500" dirty="0">
              <a:latin typeface="Courier" pitchFamily="2" charset="0"/>
            </a:endParaRPr>
          </a:p>
          <a:p>
            <a:pPr marL="358775" lvl="1" indent="0">
              <a:buNone/>
            </a:pPr>
            <a:endParaRPr lang="en-GB" sz="1500" dirty="0"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DF9E4B-3753-4848-99DE-EBF00E06E65F}"/>
              </a:ext>
            </a:extLst>
          </p:cNvPr>
          <p:cNvSpPr txBox="1"/>
          <p:nvPr/>
        </p:nvSpPr>
        <p:spPr>
          <a:xfrm>
            <a:off x="287338" y="5334000"/>
            <a:ext cx="8566150" cy="584775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An influential British television comedy series (1969–74) noted for its surrealist style of </a:t>
            </a:r>
          </a:p>
          <a:p>
            <a:r>
              <a:rPr lang="en-GB" sz="1600" dirty="0"/>
              <a:t>humour and starring, among others, John Cleese.</a:t>
            </a:r>
          </a:p>
        </p:txBody>
      </p:sp>
    </p:spTree>
    <p:extLst>
      <p:ext uri="{BB962C8B-B14F-4D97-AF65-F5344CB8AC3E}">
        <p14:creationId xmlns:p14="http://schemas.microsoft.com/office/powerpoint/2010/main" val="861236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Docker Image - </a:t>
            </a:r>
            <a:r>
              <a:rPr lang="en-GB" dirty="0" err="1"/>
              <a:t>Dockerfile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3194FCD-39CA-314E-8748-C5D2D402478E}"/>
              </a:ext>
            </a:extLst>
          </p:cNvPr>
          <p:cNvSpPr/>
          <p:nvPr/>
        </p:nvSpPr>
        <p:spPr>
          <a:xfrm>
            <a:off x="323528" y="2204864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CC7832"/>
                </a:solidFill>
              </a:rPr>
              <a:t>FROM </a:t>
            </a:r>
            <a:r>
              <a:rPr lang="en-GB" sz="1400" dirty="0" err="1"/>
              <a:t>gliderlabs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alpine:</a:t>
            </a:r>
            <a:r>
              <a:rPr lang="en-GB" sz="1400" dirty="0">
                <a:solidFill>
                  <a:srgbClr val="6897BB"/>
                </a:solidFill>
              </a:rPr>
              <a:t>3.6</a:t>
            </a:r>
            <a:br>
              <a:rPr lang="en-GB" sz="1400" dirty="0">
                <a:solidFill>
                  <a:srgbClr val="6897BB"/>
                </a:solidFill>
              </a:rPr>
            </a:br>
            <a:r>
              <a:rPr lang="en-GB" sz="1400" dirty="0">
                <a:solidFill>
                  <a:srgbClr val="6897BB"/>
                </a:solidFill>
              </a:rPr>
              <a:t/>
            </a:r>
            <a:br>
              <a:rPr lang="en-GB" sz="1400" dirty="0">
                <a:solidFill>
                  <a:srgbClr val="6897BB"/>
                </a:solidFill>
              </a:rPr>
            </a:br>
            <a:r>
              <a:rPr lang="en-GB" sz="1400" b="1" dirty="0">
                <a:solidFill>
                  <a:srgbClr val="CC7832"/>
                </a:solidFill>
              </a:rPr>
              <a:t>RUN </a:t>
            </a:r>
            <a:r>
              <a:rPr lang="en-GB" sz="1400" dirty="0" err="1"/>
              <a:t>apk</a:t>
            </a:r>
            <a:r>
              <a:rPr lang="en-GB" sz="1400" dirty="0"/>
              <a:t> add </a:t>
            </a:r>
            <a:r>
              <a:rPr lang="en-GB" sz="1400" b="1" dirty="0">
                <a:solidFill>
                  <a:srgbClr val="CC7832"/>
                </a:solidFill>
              </a:rPr>
              <a:t>--</a:t>
            </a:r>
            <a:r>
              <a:rPr lang="en-GB" sz="1400" dirty="0"/>
              <a:t>no-cache python3 python3-dev </a:t>
            </a:r>
            <a:r>
              <a:rPr lang="en-GB" sz="1400" dirty="0" err="1"/>
              <a:t>uwsgi</a:t>
            </a:r>
            <a:r>
              <a:rPr lang="en-GB" sz="1400" dirty="0"/>
              <a:t> uwsgi-python3</a:t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RUN </a:t>
            </a:r>
            <a:r>
              <a:rPr lang="en-GB" sz="1400" dirty="0"/>
              <a:t>pip3 install </a:t>
            </a:r>
            <a:r>
              <a:rPr lang="en-GB" sz="1400" dirty="0" err="1"/>
              <a:t>virtualenv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WORKDIR /</a:t>
            </a:r>
            <a:r>
              <a:rPr lang="en-GB" sz="1400" dirty="0"/>
              <a:t>app</a:t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COPY </a:t>
            </a:r>
            <a:r>
              <a:rPr lang="en-GB" sz="1400" dirty="0"/>
              <a:t>requirements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requirements</a:t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COPY </a:t>
            </a:r>
            <a:r>
              <a:rPr lang="en-GB" sz="1400" dirty="0" err="1"/>
              <a:t>dist</a:t>
            </a:r>
            <a:r>
              <a:rPr lang="en-GB" sz="1400" dirty="0"/>
              <a:t>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 err="1"/>
              <a:t>dist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COPY </a:t>
            </a:r>
            <a:r>
              <a:rPr lang="en-GB" sz="1400" dirty="0"/>
              <a:t>config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config</a:t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COPY </a:t>
            </a:r>
            <a:r>
              <a:rPr lang="en-GB" sz="1400" dirty="0"/>
              <a:t>schema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schema</a:t>
            </a:r>
            <a:br>
              <a:rPr lang="en-GB" sz="1400" dirty="0"/>
            </a:br>
            <a:endParaRPr lang="en-GB" sz="1400" dirty="0"/>
          </a:p>
          <a:p>
            <a:r>
              <a:rPr lang="en-GB" sz="1400" b="1" dirty="0">
                <a:solidFill>
                  <a:srgbClr val="CC7832"/>
                </a:solidFill>
              </a:rPr>
              <a:t>RUN </a:t>
            </a:r>
            <a:r>
              <a:rPr lang="en-GB" sz="1400" dirty="0" err="1"/>
              <a:t>virtualenv</a:t>
            </a:r>
            <a:r>
              <a:rPr lang="en-GB" sz="1400" dirty="0"/>
              <a:t>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 err="1"/>
              <a:t>env</a:t>
            </a:r>
            <a:r>
              <a:rPr lang="en-GB" sz="1400" dirty="0"/>
              <a:t> </a:t>
            </a:r>
            <a:r>
              <a:rPr lang="en-GB" sz="1400" b="1" dirty="0">
                <a:solidFill>
                  <a:srgbClr val="CC7832"/>
                </a:solidFill>
              </a:rPr>
              <a:t>&amp;&amp; /</a:t>
            </a:r>
            <a:r>
              <a:rPr lang="en-GB" sz="1400" dirty="0" err="1"/>
              <a:t>env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bin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pip install </a:t>
            </a:r>
            <a:r>
              <a:rPr lang="en-GB" sz="1400" b="1" dirty="0">
                <a:solidFill>
                  <a:srgbClr val="CC7832"/>
                </a:solidFill>
              </a:rPr>
              <a:t>-</a:t>
            </a:r>
            <a:r>
              <a:rPr lang="en-GB" sz="1400" dirty="0"/>
              <a:t>r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requirements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 err="1"/>
              <a:t>live.txt</a:t>
            </a:r>
            <a:r>
              <a:rPr lang="en-GB" sz="1400" dirty="0"/>
              <a:t>  </a:t>
            </a:r>
            <a:r>
              <a:rPr lang="en-GB" sz="1400" b="1" dirty="0">
                <a:solidFill>
                  <a:srgbClr val="CC7832"/>
                </a:solidFill>
              </a:rPr>
              <a:t>&amp;&amp; /</a:t>
            </a:r>
            <a:r>
              <a:rPr lang="en-GB" sz="1400" dirty="0" err="1"/>
              <a:t>env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bin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pip install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 err="1"/>
              <a:t>dist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leap2</a:t>
            </a:r>
            <a:r>
              <a:rPr lang="en-GB" sz="1400" b="1" dirty="0">
                <a:solidFill>
                  <a:srgbClr val="CC7832"/>
                </a:solidFill>
              </a:rPr>
              <a:t>*</a:t>
            </a:r>
            <a:r>
              <a:rPr lang="en-GB" sz="1400" dirty="0"/>
              <a:t>.</a:t>
            </a:r>
            <a:r>
              <a:rPr lang="en-GB" sz="1400" dirty="0" err="1"/>
              <a:t>whl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CMD </a:t>
            </a:r>
            <a:r>
              <a:rPr lang="en-GB" sz="1400" dirty="0" err="1"/>
              <a:t>uwsgi</a:t>
            </a:r>
            <a:r>
              <a:rPr lang="en-GB" sz="1400" dirty="0"/>
              <a:t> </a:t>
            </a:r>
            <a:r>
              <a:rPr lang="en-GB" sz="1400" b="1" dirty="0">
                <a:solidFill>
                  <a:srgbClr val="CC7832"/>
                </a:solidFill>
              </a:rPr>
              <a:t>--</a:t>
            </a:r>
            <a:r>
              <a:rPr lang="en-GB" sz="1400" dirty="0" err="1"/>
              <a:t>ini</a:t>
            </a:r>
            <a:r>
              <a:rPr lang="en-GB" sz="1400" dirty="0"/>
              <a:t> 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app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/>
              <a:t>config</a:t>
            </a:r>
            <a:r>
              <a:rPr lang="en-GB" sz="1400" b="1" dirty="0">
                <a:solidFill>
                  <a:srgbClr val="CC7832"/>
                </a:solidFill>
              </a:rPr>
              <a:t>/</a:t>
            </a:r>
            <a:r>
              <a:rPr lang="en-GB" sz="1400" dirty="0" err="1"/>
              <a:t>uwsgi.ini</a:t>
            </a:r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/>
            </a:r>
            <a:br>
              <a:rPr lang="en-GB" sz="1400" dirty="0"/>
            </a:br>
            <a:r>
              <a:rPr lang="en-GB" sz="1400" b="1" dirty="0">
                <a:solidFill>
                  <a:srgbClr val="CC7832"/>
                </a:solidFill>
              </a:rPr>
              <a:t>EXPOSE </a:t>
            </a:r>
            <a:r>
              <a:rPr lang="en-GB" sz="1400" dirty="0">
                <a:solidFill>
                  <a:srgbClr val="6897BB"/>
                </a:solidFill>
              </a:rPr>
              <a:t>8000</a:t>
            </a:r>
            <a:br>
              <a:rPr lang="en-GB" sz="1400" dirty="0">
                <a:solidFill>
                  <a:srgbClr val="6897BB"/>
                </a:solidFill>
              </a:rPr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13331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Kubernetes Cluster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1EE21E-2EAE-9F43-9DF3-6F89BA559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37" y="3741858"/>
            <a:ext cx="1370871" cy="2947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C5FF21-B730-C54D-93A5-043F46910EB4}"/>
              </a:ext>
            </a:extLst>
          </p:cNvPr>
          <p:cNvSpPr/>
          <p:nvPr/>
        </p:nvSpPr>
        <p:spPr>
          <a:xfrm>
            <a:off x="631098" y="3564063"/>
            <a:ext cx="1492629" cy="6480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xmlns="" id="{92B30EF0-5201-954D-9EF3-ABC5F4135D8F}"/>
              </a:ext>
            </a:extLst>
          </p:cNvPr>
          <p:cNvSpPr/>
          <p:nvPr/>
        </p:nvSpPr>
        <p:spPr>
          <a:xfrm>
            <a:off x="4195511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xmlns="" id="{3310C327-3C68-7940-BC8F-9E3E92581BE4}"/>
              </a:ext>
            </a:extLst>
          </p:cNvPr>
          <p:cNvSpPr/>
          <p:nvPr/>
        </p:nvSpPr>
        <p:spPr>
          <a:xfrm>
            <a:off x="5004048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xmlns="" id="{4A64D7D2-31AF-3F45-8F2E-341C85632901}"/>
              </a:ext>
            </a:extLst>
          </p:cNvPr>
          <p:cNvSpPr/>
          <p:nvPr/>
        </p:nvSpPr>
        <p:spPr>
          <a:xfrm>
            <a:off x="5755228" y="2557283"/>
            <a:ext cx="504056" cy="504056"/>
          </a:xfrm>
          <a:prstGeom prst="heptag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xmlns="" id="{1D8465D9-EAFE-C140-9577-F60890B2D4E8}"/>
              </a:ext>
            </a:extLst>
          </p:cNvPr>
          <p:cNvSpPr/>
          <p:nvPr/>
        </p:nvSpPr>
        <p:spPr>
          <a:xfrm>
            <a:off x="4195511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xmlns="" id="{9C6584E3-AB24-A74B-B2E6-52A8A05A02CF}"/>
              </a:ext>
            </a:extLst>
          </p:cNvPr>
          <p:cNvSpPr/>
          <p:nvPr/>
        </p:nvSpPr>
        <p:spPr>
          <a:xfrm>
            <a:off x="5004048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xmlns="" id="{7292FF4C-B811-0F47-A75E-82D7160910B0}"/>
              </a:ext>
            </a:extLst>
          </p:cNvPr>
          <p:cNvSpPr/>
          <p:nvPr/>
        </p:nvSpPr>
        <p:spPr>
          <a:xfrm>
            <a:off x="5812585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xmlns="" id="{E88B2089-48A8-AA44-AE09-5FF1BBC9776E}"/>
              </a:ext>
            </a:extLst>
          </p:cNvPr>
          <p:cNvSpPr/>
          <p:nvPr/>
        </p:nvSpPr>
        <p:spPr>
          <a:xfrm>
            <a:off x="4195511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xmlns="" id="{D3B95A4D-5E1D-5647-B3E1-20A22CEA1845}"/>
              </a:ext>
            </a:extLst>
          </p:cNvPr>
          <p:cNvSpPr/>
          <p:nvPr/>
        </p:nvSpPr>
        <p:spPr>
          <a:xfrm>
            <a:off x="5004048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xmlns="" id="{F3C388EA-FB91-BF46-834C-B19994031A4D}"/>
              </a:ext>
            </a:extLst>
          </p:cNvPr>
          <p:cNvSpPr/>
          <p:nvPr/>
        </p:nvSpPr>
        <p:spPr>
          <a:xfrm>
            <a:off x="5812585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F3EED585-5E0F-0648-9C79-02371E2B3B1D}"/>
              </a:ext>
            </a:extLst>
          </p:cNvPr>
          <p:cNvSpPr/>
          <p:nvPr/>
        </p:nvSpPr>
        <p:spPr>
          <a:xfrm>
            <a:off x="4283968" y="2276871"/>
            <a:ext cx="1224136" cy="28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BD9BD5-64E4-B84E-8EAF-DC5638ECE20D}"/>
              </a:ext>
            </a:extLst>
          </p:cNvPr>
          <p:cNvSpPr txBox="1"/>
          <p:nvPr/>
        </p:nvSpPr>
        <p:spPr>
          <a:xfrm>
            <a:off x="7523544" y="2419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8BC8830-5E70-0E45-AE17-24DCA5FFF0C4}"/>
              </a:ext>
            </a:extLst>
          </p:cNvPr>
          <p:cNvSpPr/>
          <p:nvPr/>
        </p:nvSpPr>
        <p:spPr>
          <a:xfrm>
            <a:off x="4208071" y="3365771"/>
            <a:ext cx="2108569" cy="194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2DF2B721-4015-654A-B531-56F793C1DEE2}"/>
              </a:ext>
            </a:extLst>
          </p:cNvPr>
          <p:cNvSpPr/>
          <p:nvPr/>
        </p:nvSpPr>
        <p:spPr>
          <a:xfrm>
            <a:off x="4283968" y="4433726"/>
            <a:ext cx="1944216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EF7BFE7-B445-4A44-A584-AD220A7B38DE}"/>
              </a:ext>
            </a:extLst>
          </p:cNvPr>
          <p:cNvSpPr/>
          <p:nvPr/>
        </p:nvSpPr>
        <p:spPr>
          <a:xfrm>
            <a:off x="4139952" y="2211376"/>
            <a:ext cx="223224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646DFA1-6A2D-5D4E-B883-E5277E0B909F}"/>
              </a:ext>
            </a:extLst>
          </p:cNvPr>
          <p:cNvSpPr/>
          <p:nvPr/>
        </p:nvSpPr>
        <p:spPr>
          <a:xfrm>
            <a:off x="4139952" y="3298699"/>
            <a:ext cx="223224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24D9C83-679A-454C-AD43-0B51213A28CB}"/>
              </a:ext>
            </a:extLst>
          </p:cNvPr>
          <p:cNvSpPr/>
          <p:nvPr/>
        </p:nvSpPr>
        <p:spPr>
          <a:xfrm>
            <a:off x="4143762" y="4387598"/>
            <a:ext cx="222843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A3FA62C-9B34-4840-8D19-F54B79EEE7F0}"/>
              </a:ext>
            </a:extLst>
          </p:cNvPr>
          <p:cNvCxnSpPr>
            <a:stCxn id="10" idx="3"/>
            <a:endCxn id="30" idx="1"/>
          </p:cNvCxnSpPr>
          <p:nvPr/>
        </p:nvCxnSpPr>
        <p:spPr>
          <a:xfrm flipV="1">
            <a:off x="2123727" y="2676067"/>
            <a:ext cx="2016225" cy="121203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AC59E63-89EE-D64D-83E7-1DB7D3431C07}"/>
              </a:ext>
            </a:extLst>
          </p:cNvPr>
          <p:cNvCxnSpPr>
            <a:stCxn id="10" idx="3"/>
            <a:endCxn id="31" idx="1"/>
          </p:cNvCxnSpPr>
          <p:nvPr/>
        </p:nvCxnSpPr>
        <p:spPr>
          <a:xfrm flipV="1">
            <a:off x="2123727" y="3763390"/>
            <a:ext cx="2016225" cy="1247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A7B8ABE-19CD-0540-882D-4632793F0FDF}"/>
              </a:ext>
            </a:extLst>
          </p:cNvPr>
          <p:cNvCxnSpPr>
            <a:stCxn id="10" idx="3"/>
            <a:endCxn id="32" idx="1"/>
          </p:cNvCxnSpPr>
          <p:nvPr/>
        </p:nvCxnSpPr>
        <p:spPr>
          <a:xfrm>
            <a:off x="2123727" y="3888099"/>
            <a:ext cx="2020035" cy="9641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B70A76B2-C008-4B46-8B68-C6A4670FE0C1}"/>
              </a:ext>
            </a:extLst>
          </p:cNvPr>
          <p:cNvSpPr/>
          <p:nvPr/>
        </p:nvSpPr>
        <p:spPr>
          <a:xfrm>
            <a:off x="487083" y="2060848"/>
            <a:ext cx="6245157" cy="374441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xmlns="" id="{0C5DE1C5-58C6-2F4A-AA17-5D78273BD31D}"/>
              </a:ext>
            </a:extLst>
          </p:cNvPr>
          <p:cNvSpPr/>
          <p:nvPr/>
        </p:nvSpPr>
        <p:spPr>
          <a:xfrm>
            <a:off x="5576107" y="2276871"/>
            <a:ext cx="796093" cy="2804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SVC</a:t>
            </a:r>
          </a:p>
        </p:txBody>
      </p:sp>
    </p:spTree>
    <p:extLst>
      <p:ext uri="{BB962C8B-B14F-4D97-AF65-F5344CB8AC3E}">
        <p14:creationId xmlns:p14="http://schemas.microsoft.com/office/powerpoint/2010/main" val="4091043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 a Container on Kubernetes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3194FCD-39CA-314E-8748-C5D2D402478E}"/>
              </a:ext>
            </a:extLst>
          </p:cNvPr>
          <p:cNvSpPr/>
          <p:nvPr/>
        </p:nvSpPr>
        <p:spPr>
          <a:xfrm>
            <a:off x="4860032" y="2047282"/>
            <a:ext cx="35271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rgbClr val="CC7832"/>
                </a:solidFill>
              </a:rPr>
              <a:t>apiVersion</a:t>
            </a:r>
            <a:r>
              <a:rPr lang="en-GB" sz="1200" b="1" dirty="0">
                <a:solidFill>
                  <a:srgbClr val="CC7832"/>
                </a:solidFill>
              </a:rPr>
              <a:t>: </a:t>
            </a:r>
            <a:r>
              <a:rPr lang="en-GB" sz="1200" dirty="0"/>
              <a:t>extensions/v1beta1</a:t>
            </a:r>
            <a:br>
              <a:rPr lang="en-GB" sz="1200" dirty="0"/>
            </a:br>
            <a:r>
              <a:rPr lang="en-GB" sz="1200" b="1" dirty="0">
                <a:solidFill>
                  <a:srgbClr val="CC7832"/>
                </a:solidFill>
              </a:rPr>
              <a:t>kind: </a:t>
            </a:r>
            <a:r>
              <a:rPr lang="en-GB" sz="1200" dirty="0"/>
              <a:t>Deployment</a:t>
            </a:r>
            <a:br>
              <a:rPr lang="en-GB" sz="1200" dirty="0"/>
            </a:br>
            <a:r>
              <a:rPr lang="en-GB" sz="1200" b="1" dirty="0">
                <a:solidFill>
                  <a:srgbClr val="CC7832"/>
                </a:solidFill>
              </a:rPr>
              <a:t>metadata: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name: </a:t>
            </a:r>
            <a:r>
              <a:rPr lang="en-GB" sz="1200" dirty="0" err="1"/>
              <a:t>api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>
                <a:solidFill>
                  <a:srgbClr val="CC7832"/>
                </a:solidFill>
              </a:rPr>
              <a:t>spec: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replicas: </a:t>
            </a:r>
            <a:r>
              <a:rPr lang="en-GB" sz="1200" dirty="0"/>
              <a:t>2</a:t>
            </a:r>
            <a:br>
              <a:rPr lang="en-GB" sz="1200" dirty="0"/>
            </a:br>
            <a:r>
              <a:rPr lang="en-GB" sz="1200" dirty="0"/>
              <a:t>  </a:t>
            </a:r>
            <a:r>
              <a:rPr lang="en-GB" sz="1200" b="1" dirty="0">
                <a:solidFill>
                  <a:srgbClr val="CC7832"/>
                </a:solidFill>
              </a:rPr>
              <a:t>template: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metadata: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labels: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  app: </a:t>
            </a:r>
            <a:r>
              <a:rPr lang="en-GB" sz="1200" dirty="0" err="1"/>
              <a:t>api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        </a:t>
            </a:r>
            <a:r>
              <a:rPr lang="en-GB" sz="1200" b="1" dirty="0">
                <a:solidFill>
                  <a:srgbClr val="CC7832"/>
                </a:solidFill>
              </a:rPr>
              <a:t>version: </a:t>
            </a:r>
            <a:r>
              <a:rPr lang="en-GB" sz="1200" dirty="0"/>
              <a:t>api-0.1</a:t>
            </a:r>
            <a:br>
              <a:rPr lang="en-GB" sz="1200" dirty="0"/>
            </a:br>
            <a:r>
              <a:rPr lang="en-GB" sz="1200" dirty="0"/>
              <a:t>    </a:t>
            </a:r>
            <a:r>
              <a:rPr lang="en-GB" sz="1200" b="1" dirty="0">
                <a:solidFill>
                  <a:srgbClr val="CC7832"/>
                </a:solidFill>
              </a:rPr>
              <a:t>spec:</a:t>
            </a:r>
          </a:p>
          <a:p>
            <a:r>
              <a:rPr lang="en-GB" sz="1200" b="1" dirty="0">
                <a:solidFill>
                  <a:srgbClr val="CC7832"/>
                </a:solidFill>
              </a:rPr>
              <a:t>     containers: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</a:t>
            </a:r>
            <a:r>
              <a:rPr lang="en-GB" sz="1200" dirty="0"/>
              <a:t>- </a:t>
            </a:r>
            <a:r>
              <a:rPr lang="en-GB" sz="1200" b="1" dirty="0">
                <a:solidFill>
                  <a:srgbClr val="CC7832"/>
                </a:solidFill>
              </a:rPr>
              <a:t>name: </a:t>
            </a:r>
            <a:r>
              <a:rPr lang="en-GB" sz="1200" dirty="0" err="1"/>
              <a:t>api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        </a:t>
            </a:r>
            <a:r>
              <a:rPr lang="en-GB" sz="1200" b="1" dirty="0">
                <a:solidFill>
                  <a:srgbClr val="CC7832"/>
                </a:solidFill>
              </a:rPr>
              <a:t>image: </a:t>
            </a:r>
            <a:r>
              <a:rPr lang="en-GB" sz="1200" dirty="0"/>
              <a:t>developer-api:2.2.3</a:t>
            </a:r>
            <a:br>
              <a:rPr lang="en-GB" sz="1200" dirty="0"/>
            </a:br>
            <a:r>
              <a:rPr lang="en-GB" sz="1200" dirty="0"/>
              <a:t>        </a:t>
            </a:r>
            <a:r>
              <a:rPr lang="en-GB" sz="1200" b="1" dirty="0">
                <a:solidFill>
                  <a:srgbClr val="CC7832"/>
                </a:solidFill>
              </a:rPr>
              <a:t>ports: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  </a:t>
            </a:r>
            <a:r>
              <a:rPr lang="en-GB" sz="1200" dirty="0"/>
              <a:t>- </a:t>
            </a:r>
            <a:r>
              <a:rPr lang="en-GB" sz="1200" b="1" dirty="0" err="1">
                <a:solidFill>
                  <a:srgbClr val="CC7832"/>
                </a:solidFill>
              </a:rPr>
              <a:t>containerPort</a:t>
            </a:r>
            <a:r>
              <a:rPr lang="en-GB" sz="1200" b="1" dirty="0">
                <a:solidFill>
                  <a:srgbClr val="CC7832"/>
                </a:solidFill>
              </a:rPr>
              <a:t>: </a:t>
            </a:r>
            <a:r>
              <a:rPr lang="en-GB" sz="1200" dirty="0"/>
              <a:t>8000</a:t>
            </a:r>
            <a:br>
              <a:rPr lang="en-GB" sz="1200" dirty="0"/>
            </a:br>
            <a:r>
              <a:rPr lang="en-GB" sz="1200" dirty="0"/>
              <a:t>        </a:t>
            </a:r>
            <a:r>
              <a:rPr lang="en-GB" sz="1200" b="1" dirty="0">
                <a:solidFill>
                  <a:srgbClr val="CC7832"/>
                </a:solidFill>
              </a:rPr>
              <a:t>resources: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    requests: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      memory: </a:t>
            </a:r>
            <a:r>
              <a:rPr lang="en-GB" sz="1200" dirty="0">
                <a:solidFill>
                  <a:srgbClr val="6A8759"/>
                </a:solidFill>
              </a:rPr>
              <a:t>"150Mi"</a:t>
            </a:r>
            <a:br>
              <a:rPr lang="en-GB" sz="1200" dirty="0">
                <a:solidFill>
                  <a:srgbClr val="6A8759"/>
                </a:solidFill>
              </a:rPr>
            </a:br>
            <a:r>
              <a:rPr lang="en-GB" sz="1200" dirty="0">
                <a:solidFill>
                  <a:srgbClr val="6A8759"/>
                </a:solidFill>
              </a:rPr>
              <a:t>            </a:t>
            </a:r>
            <a:r>
              <a:rPr lang="en-GB" sz="1200" b="1" dirty="0" err="1">
                <a:solidFill>
                  <a:srgbClr val="CC7832"/>
                </a:solidFill>
              </a:rPr>
              <a:t>cpu</a:t>
            </a:r>
            <a:r>
              <a:rPr lang="en-GB" sz="1200" b="1" dirty="0">
                <a:solidFill>
                  <a:srgbClr val="CC7832"/>
                </a:solidFill>
              </a:rPr>
              <a:t>: </a:t>
            </a:r>
            <a:r>
              <a:rPr lang="en-GB" sz="1200" dirty="0">
                <a:solidFill>
                  <a:srgbClr val="6A8759"/>
                </a:solidFill>
              </a:rPr>
              <a:t>"150m"</a:t>
            </a:r>
            <a:br>
              <a:rPr lang="en-GB" sz="1200" dirty="0">
                <a:solidFill>
                  <a:srgbClr val="6A8759"/>
                </a:solidFill>
              </a:rPr>
            </a:br>
            <a:r>
              <a:rPr lang="en-GB" sz="1200" dirty="0">
                <a:solidFill>
                  <a:srgbClr val="6A8759"/>
                </a:solidFill>
              </a:rPr>
              <a:t>          </a:t>
            </a:r>
            <a:r>
              <a:rPr lang="en-GB" sz="1200" b="1" dirty="0">
                <a:solidFill>
                  <a:srgbClr val="CC7832"/>
                </a:solidFill>
              </a:rPr>
              <a:t>limits: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        memory: </a:t>
            </a:r>
            <a:r>
              <a:rPr lang="en-GB" sz="1200" dirty="0">
                <a:solidFill>
                  <a:srgbClr val="6A8759"/>
                </a:solidFill>
              </a:rPr>
              <a:t>"300Mi"</a:t>
            </a:r>
            <a:br>
              <a:rPr lang="en-GB" sz="1200" dirty="0">
                <a:solidFill>
                  <a:srgbClr val="6A8759"/>
                </a:solidFill>
              </a:rPr>
            </a:br>
            <a:r>
              <a:rPr lang="en-GB" sz="1200" dirty="0">
                <a:solidFill>
                  <a:srgbClr val="6A8759"/>
                </a:solidFill>
              </a:rPr>
              <a:t>            </a:t>
            </a:r>
            <a:r>
              <a:rPr lang="en-GB" sz="1200" b="1" dirty="0" err="1">
                <a:solidFill>
                  <a:srgbClr val="CC7832"/>
                </a:solidFill>
              </a:rPr>
              <a:t>cpu</a:t>
            </a:r>
            <a:r>
              <a:rPr lang="en-GB" sz="1200" b="1" dirty="0">
                <a:solidFill>
                  <a:srgbClr val="CC7832"/>
                </a:solidFill>
              </a:rPr>
              <a:t>: </a:t>
            </a:r>
            <a:r>
              <a:rPr lang="en-GB" sz="1200" dirty="0">
                <a:solidFill>
                  <a:srgbClr val="6A8759"/>
                </a:solidFill>
              </a:rPr>
              <a:t>"300m"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06A4620-3F99-0D42-9284-5F7FD1755537}"/>
              </a:ext>
            </a:extLst>
          </p:cNvPr>
          <p:cNvSpPr/>
          <p:nvPr/>
        </p:nvSpPr>
        <p:spPr>
          <a:xfrm>
            <a:off x="323528" y="2047283"/>
            <a:ext cx="352716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 err="1">
                <a:solidFill>
                  <a:srgbClr val="CC7832"/>
                </a:solidFill>
              </a:rPr>
              <a:t>apiVersion</a:t>
            </a:r>
            <a:r>
              <a:rPr lang="en-GB" sz="1200" b="1" dirty="0">
                <a:solidFill>
                  <a:srgbClr val="CC7832"/>
                </a:solidFill>
              </a:rPr>
              <a:t>: </a:t>
            </a:r>
            <a:r>
              <a:rPr lang="en-GB" sz="1200" dirty="0"/>
              <a:t>v1</a:t>
            </a:r>
            <a:br>
              <a:rPr lang="en-GB" sz="1200" dirty="0"/>
            </a:br>
            <a:r>
              <a:rPr lang="en-GB" sz="1200" b="1" dirty="0">
                <a:solidFill>
                  <a:srgbClr val="CC7832"/>
                </a:solidFill>
              </a:rPr>
              <a:t>kind: </a:t>
            </a:r>
            <a:r>
              <a:rPr lang="en-GB" sz="1200" dirty="0"/>
              <a:t>Service</a:t>
            </a:r>
            <a:br>
              <a:rPr lang="en-GB" sz="1200" dirty="0"/>
            </a:br>
            <a:r>
              <a:rPr lang="en-GB" sz="1200" b="1" dirty="0">
                <a:solidFill>
                  <a:srgbClr val="CC7832"/>
                </a:solidFill>
              </a:rPr>
              <a:t>metadata: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name: </a:t>
            </a:r>
            <a:r>
              <a:rPr lang="en-GB" sz="1200" dirty="0" err="1"/>
              <a:t>api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  </a:t>
            </a:r>
            <a:r>
              <a:rPr lang="en-GB" sz="1200" b="1" dirty="0">
                <a:solidFill>
                  <a:srgbClr val="CC7832"/>
                </a:solidFill>
              </a:rPr>
              <a:t>labels: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app: </a:t>
            </a:r>
            <a:r>
              <a:rPr lang="en-GB" sz="1200" dirty="0" err="1"/>
              <a:t>api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>
                <a:solidFill>
                  <a:srgbClr val="CC7832"/>
                </a:solidFill>
              </a:rPr>
              <a:t>spec: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ports: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</a:t>
            </a:r>
            <a:r>
              <a:rPr lang="en-GB" sz="1200" dirty="0"/>
              <a:t>- </a:t>
            </a:r>
            <a:r>
              <a:rPr lang="en-GB" sz="1200" b="1" dirty="0">
                <a:solidFill>
                  <a:srgbClr val="CC7832"/>
                </a:solidFill>
              </a:rPr>
              <a:t>port: </a:t>
            </a:r>
            <a:r>
              <a:rPr lang="en-GB" sz="1200" dirty="0"/>
              <a:t>8000</a:t>
            </a:r>
            <a:br>
              <a:rPr lang="en-GB" sz="1200" dirty="0"/>
            </a:br>
            <a:r>
              <a:rPr lang="en-GB" sz="1200" dirty="0"/>
              <a:t>    </a:t>
            </a:r>
            <a:r>
              <a:rPr lang="en-GB" sz="1200" b="1" dirty="0" err="1">
                <a:solidFill>
                  <a:srgbClr val="CC7832"/>
                </a:solidFill>
              </a:rPr>
              <a:t>targetPort</a:t>
            </a:r>
            <a:r>
              <a:rPr lang="en-GB" sz="1200" b="1" dirty="0">
                <a:solidFill>
                  <a:srgbClr val="CC7832"/>
                </a:solidFill>
              </a:rPr>
              <a:t>: </a:t>
            </a:r>
            <a:r>
              <a:rPr lang="en-GB" sz="1200" dirty="0"/>
              <a:t>8000</a:t>
            </a:r>
            <a:br>
              <a:rPr lang="en-GB" sz="1200" dirty="0"/>
            </a:br>
            <a:r>
              <a:rPr lang="en-GB" sz="1200" dirty="0"/>
              <a:t>  </a:t>
            </a:r>
            <a:r>
              <a:rPr lang="en-GB" sz="1200" b="1" dirty="0">
                <a:solidFill>
                  <a:srgbClr val="CC7832"/>
                </a:solidFill>
              </a:rPr>
              <a:t>selector:</a:t>
            </a:r>
            <a:br>
              <a:rPr lang="en-GB" sz="1200" b="1" dirty="0">
                <a:solidFill>
                  <a:srgbClr val="CC7832"/>
                </a:solidFill>
              </a:rPr>
            </a:br>
            <a:r>
              <a:rPr lang="en-GB" sz="1200" b="1" dirty="0">
                <a:solidFill>
                  <a:srgbClr val="CC7832"/>
                </a:solidFill>
              </a:rPr>
              <a:t>    app: </a:t>
            </a:r>
            <a:r>
              <a:rPr lang="en-GB" sz="1200" dirty="0" err="1"/>
              <a:t>api</a:t>
            </a:r>
            <a:r>
              <a:rPr lang="en-GB" sz="1200" dirty="0"/>
              <a:t/>
            </a:r>
            <a:br>
              <a:rPr lang="en-GB" sz="1200" dirty="0"/>
            </a:br>
            <a:r>
              <a:rPr lang="en-GB" sz="1200" dirty="0"/>
              <a:t>    </a:t>
            </a:r>
            <a:r>
              <a:rPr lang="en-GB" sz="1200" b="1" dirty="0">
                <a:solidFill>
                  <a:srgbClr val="CC7832"/>
                </a:solidFill>
              </a:rPr>
              <a:t>version: </a:t>
            </a:r>
            <a:r>
              <a:rPr lang="en-GB" sz="1200" dirty="0"/>
              <a:t>api-0.1</a:t>
            </a: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D24572A-2543-CA45-9846-4B44F0802ABD}"/>
              </a:ext>
            </a:extLst>
          </p:cNvPr>
          <p:cNvCxnSpPr/>
          <p:nvPr/>
        </p:nvCxnSpPr>
        <p:spPr>
          <a:xfrm flipV="1">
            <a:off x="1835696" y="4005064"/>
            <a:ext cx="3240360" cy="36004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81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3848" y="3068960"/>
            <a:ext cx="2304256" cy="1542033"/>
          </a:xfrm>
        </p:spPr>
        <p:txBody>
          <a:bodyPr anchor="ctr">
            <a:normAutofit/>
          </a:bodyPr>
          <a:lstStyle/>
          <a:p>
            <a:pPr algn="ctr"/>
            <a:r>
              <a:rPr lang="en-GB" dirty="0"/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1211261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Horizontal Scale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1EE21E-2EAE-9F43-9DF3-6F89BA559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37" y="3741858"/>
            <a:ext cx="1370871" cy="2947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C5FF21-B730-C54D-93A5-043F46910EB4}"/>
              </a:ext>
            </a:extLst>
          </p:cNvPr>
          <p:cNvSpPr/>
          <p:nvPr/>
        </p:nvSpPr>
        <p:spPr>
          <a:xfrm>
            <a:off x="631098" y="3564063"/>
            <a:ext cx="1492629" cy="6480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xmlns="" id="{92B30EF0-5201-954D-9EF3-ABC5F4135D8F}"/>
              </a:ext>
            </a:extLst>
          </p:cNvPr>
          <p:cNvSpPr/>
          <p:nvPr/>
        </p:nvSpPr>
        <p:spPr>
          <a:xfrm>
            <a:off x="3115391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xmlns="" id="{3310C327-3C68-7940-BC8F-9E3E92581BE4}"/>
              </a:ext>
            </a:extLst>
          </p:cNvPr>
          <p:cNvSpPr/>
          <p:nvPr/>
        </p:nvSpPr>
        <p:spPr>
          <a:xfrm>
            <a:off x="3923928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xmlns="" id="{4A64D7D2-31AF-3F45-8F2E-341C85632901}"/>
              </a:ext>
            </a:extLst>
          </p:cNvPr>
          <p:cNvSpPr/>
          <p:nvPr/>
        </p:nvSpPr>
        <p:spPr>
          <a:xfrm>
            <a:off x="4732465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xmlns="" id="{1D8465D9-EAFE-C140-9577-F60890B2D4E8}"/>
              </a:ext>
            </a:extLst>
          </p:cNvPr>
          <p:cNvSpPr/>
          <p:nvPr/>
        </p:nvSpPr>
        <p:spPr>
          <a:xfrm>
            <a:off x="3115391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xmlns="" id="{9C6584E3-AB24-A74B-B2E6-52A8A05A02CF}"/>
              </a:ext>
            </a:extLst>
          </p:cNvPr>
          <p:cNvSpPr/>
          <p:nvPr/>
        </p:nvSpPr>
        <p:spPr>
          <a:xfrm>
            <a:off x="3923928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xmlns="" id="{7292FF4C-B811-0F47-A75E-82D7160910B0}"/>
              </a:ext>
            </a:extLst>
          </p:cNvPr>
          <p:cNvSpPr/>
          <p:nvPr/>
        </p:nvSpPr>
        <p:spPr>
          <a:xfrm>
            <a:off x="4732465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xmlns="" id="{E88B2089-48A8-AA44-AE09-5FF1BBC9776E}"/>
              </a:ext>
            </a:extLst>
          </p:cNvPr>
          <p:cNvSpPr/>
          <p:nvPr/>
        </p:nvSpPr>
        <p:spPr>
          <a:xfrm>
            <a:off x="3115391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xmlns="" id="{D3B95A4D-5E1D-5647-B3E1-20A22CEA1845}"/>
              </a:ext>
            </a:extLst>
          </p:cNvPr>
          <p:cNvSpPr/>
          <p:nvPr/>
        </p:nvSpPr>
        <p:spPr>
          <a:xfrm>
            <a:off x="3923928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xmlns="" id="{F3C388EA-FB91-BF46-834C-B19994031A4D}"/>
              </a:ext>
            </a:extLst>
          </p:cNvPr>
          <p:cNvSpPr/>
          <p:nvPr/>
        </p:nvSpPr>
        <p:spPr>
          <a:xfrm>
            <a:off x="4732465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F3EED585-5E0F-0648-9C79-02371E2B3B1D}"/>
              </a:ext>
            </a:extLst>
          </p:cNvPr>
          <p:cNvSpPr/>
          <p:nvPr/>
        </p:nvSpPr>
        <p:spPr>
          <a:xfrm>
            <a:off x="3203848" y="2276872"/>
            <a:ext cx="1944216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BD9BD5-64E4-B84E-8EAF-DC5638ECE20D}"/>
              </a:ext>
            </a:extLst>
          </p:cNvPr>
          <p:cNvSpPr txBox="1"/>
          <p:nvPr/>
        </p:nvSpPr>
        <p:spPr>
          <a:xfrm>
            <a:off x="7523544" y="2419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8BC8830-5E70-0E45-AE17-24DCA5FFF0C4}"/>
              </a:ext>
            </a:extLst>
          </p:cNvPr>
          <p:cNvSpPr/>
          <p:nvPr/>
        </p:nvSpPr>
        <p:spPr>
          <a:xfrm>
            <a:off x="3203848" y="3365771"/>
            <a:ext cx="1944216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2DF2B721-4015-654A-B531-56F793C1DEE2}"/>
              </a:ext>
            </a:extLst>
          </p:cNvPr>
          <p:cNvSpPr/>
          <p:nvPr/>
        </p:nvSpPr>
        <p:spPr>
          <a:xfrm>
            <a:off x="3203848" y="4433726"/>
            <a:ext cx="1944216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EF7BFE7-B445-4A44-A584-AD220A7B38DE}"/>
              </a:ext>
            </a:extLst>
          </p:cNvPr>
          <p:cNvSpPr/>
          <p:nvPr/>
        </p:nvSpPr>
        <p:spPr>
          <a:xfrm>
            <a:off x="3059832" y="2211376"/>
            <a:ext cx="223224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646DFA1-6A2D-5D4E-B883-E5277E0B909F}"/>
              </a:ext>
            </a:extLst>
          </p:cNvPr>
          <p:cNvSpPr/>
          <p:nvPr/>
        </p:nvSpPr>
        <p:spPr>
          <a:xfrm>
            <a:off x="3059832" y="3298699"/>
            <a:ext cx="223224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24D9C83-679A-454C-AD43-0B51213A28CB}"/>
              </a:ext>
            </a:extLst>
          </p:cNvPr>
          <p:cNvSpPr/>
          <p:nvPr/>
        </p:nvSpPr>
        <p:spPr>
          <a:xfrm>
            <a:off x="3063642" y="4387598"/>
            <a:ext cx="222843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A3FA62C-9B34-4840-8D19-F54B79EEE7F0}"/>
              </a:ext>
            </a:extLst>
          </p:cNvPr>
          <p:cNvCxnSpPr>
            <a:stCxn id="10" idx="3"/>
            <a:endCxn id="30" idx="1"/>
          </p:cNvCxnSpPr>
          <p:nvPr/>
        </p:nvCxnSpPr>
        <p:spPr>
          <a:xfrm flipV="1">
            <a:off x="2123727" y="2676067"/>
            <a:ext cx="936105" cy="121203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AC59E63-89EE-D64D-83E7-1DB7D3431C07}"/>
              </a:ext>
            </a:extLst>
          </p:cNvPr>
          <p:cNvCxnSpPr>
            <a:stCxn id="10" idx="3"/>
            <a:endCxn id="31" idx="1"/>
          </p:cNvCxnSpPr>
          <p:nvPr/>
        </p:nvCxnSpPr>
        <p:spPr>
          <a:xfrm flipV="1">
            <a:off x="2123727" y="3763390"/>
            <a:ext cx="936105" cy="1247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A7B8ABE-19CD-0540-882D-4632793F0FDF}"/>
              </a:ext>
            </a:extLst>
          </p:cNvPr>
          <p:cNvCxnSpPr>
            <a:stCxn id="10" idx="3"/>
            <a:endCxn id="32" idx="1"/>
          </p:cNvCxnSpPr>
          <p:nvPr/>
        </p:nvCxnSpPr>
        <p:spPr>
          <a:xfrm>
            <a:off x="2123727" y="3888099"/>
            <a:ext cx="939915" cy="96419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B70A76B2-C008-4B46-8B68-C6A4670FE0C1}"/>
              </a:ext>
            </a:extLst>
          </p:cNvPr>
          <p:cNvSpPr/>
          <p:nvPr/>
        </p:nvSpPr>
        <p:spPr>
          <a:xfrm>
            <a:off x="487083" y="2060848"/>
            <a:ext cx="5093029" cy="374441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91E19579-4FBF-F14B-847A-87A6C27677E5}"/>
              </a:ext>
            </a:extLst>
          </p:cNvPr>
          <p:cNvSpPr/>
          <p:nvPr/>
        </p:nvSpPr>
        <p:spPr>
          <a:xfrm>
            <a:off x="6249493" y="2060848"/>
            <a:ext cx="792088" cy="37444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xmlns="" id="{E41B0880-2150-4D4D-8095-7EF681297B74}"/>
              </a:ext>
            </a:extLst>
          </p:cNvPr>
          <p:cNvSpPr/>
          <p:nvPr/>
        </p:nvSpPr>
        <p:spPr>
          <a:xfrm>
            <a:off x="7708275" y="2603775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xmlns="" id="{DAA43C2A-CF4D-B049-AB45-D7331ECC96A7}"/>
              </a:ext>
            </a:extLst>
          </p:cNvPr>
          <p:cNvSpPr/>
          <p:nvPr/>
        </p:nvSpPr>
        <p:spPr>
          <a:xfrm>
            <a:off x="7720523" y="3618139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xmlns="" id="{44C12BE5-3EBF-7543-911D-E738BBE252E7}"/>
              </a:ext>
            </a:extLst>
          </p:cNvPr>
          <p:cNvSpPr/>
          <p:nvPr/>
        </p:nvSpPr>
        <p:spPr>
          <a:xfrm>
            <a:off x="7720523" y="4649750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9BA8357-63D1-C84C-876B-9BA6B064A542}"/>
              </a:ext>
            </a:extLst>
          </p:cNvPr>
          <p:cNvCxnSpPr>
            <a:stCxn id="6" idx="2"/>
            <a:endCxn id="2" idx="3"/>
          </p:cNvCxnSpPr>
          <p:nvPr/>
        </p:nvCxnSpPr>
        <p:spPr>
          <a:xfrm flipH="1">
            <a:off x="7041581" y="2942929"/>
            <a:ext cx="666694" cy="9901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9FF58D3-3507-8F40-83A0-CC9622746000}"/>
              </a:ext>
            </a:extLst>
          </p:cNvPr>
          <p:cNvCxnSpPr>
            <a:stCxn id="33" idx="2"/>
            <a:endCxn id="2" idx="3"/>
          </p:cNvCxnSpPr>
          <p:nvPr/>
        </p:nvCxnSpPr>
        <p:spPr>
          <a:xfrm flipH="1" flipV="1">
            <a:off x="7041581" y="3933056"/>
            <a:ext cx="678942" cy="24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C6CD092-62FD-0740-9F85-B5D4BF43C2D4}"/>
              </a:ext>
            </a:extLst>
          </p:cNvPr>
          <p:cNvCxnSpPr>
            <a:stCxn id="34" idx="2"/>
            <a:endCxn id="2" idx="3"/>
          </p:cNvCxnSpPr>
          <p:nvPr/>
        </p:nvCxnSpPr>
        <p:spPr>
          <a:xfrm flipH="1" flipV="1">
            <a:off x="7041581" y="3933056"/>
            <a:ext cx="678942" cy="10558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-Right Arrow 35">
            <a:extLst>
              <a:ext uri="{FF2B5EF4-FFF2-40B4-BE49-F238E27FC236}">
                <a16:creationId xmlns:a16="http://schemas.microsoft.com/office/drawing/2014/main" xmlns="" id="{6E203A2E-6FC4-B143-870C-769960571677}"/>
              </a:ext>
            </a:extLst>
          </p:cNvPr>
          <p:cNvSpPr/>
          <p:nvPr/>
        </p:nvSpPr>
        <p:spPr>
          <a:xfrm>
            <a:off x="5581866" y="3644644"/>
            <a:ext cx="648072" cy="408348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B2C1E0-3D1A-AD4F-BC7B-99C21F29D198}"/>
              </a:ext>
            </a:extLst>
          </p:cNvPr>
          <p:cNvSpPr txBox="1"/>
          <p:nvPr/>
        </p:nvSpPr>
        <p:spPr>
          <a:xfrm>
            <a:off x="487083" y="6066118"/>
            <a:ext cx="835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err="1">
                <a:solidFill>
                  <a:srgbClr val="C57633"/>
                </a:solidFill>
              </a:rPr>
              <a:t>kubectl</a:t>
            </a:r>
            <a:r>
              <a:rPr lang="en-GB" i="1" dirty="0">
                <a:solidFill>
                  <a:srgbClr val="C57633"/>
                </a:solidFill>
              </a:rPr>
              <a:t> </a:t>
            </a:r>
            <a:r>
              <a:rPr lang="en-GB" dirty="0" err="1">
                <a:solidFill>
                  <a:srgbClr val="008000"/>
                </a:solidFill>
              </a:rPr>
              <a:t>autoscale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deployment</a:t>
            </a:r>
            <a:r>
              <a:rPr lang="en-GB" dirty="0"/>
              <a:t> developer-</a:t>
            </a:r>
            <a:r>
              <a:rPr lang="en-GB" dirty="0" err="1"/>
              <a:t>api</a:t>
            </a:r>
            <a:r>
              <a:rPr lang="en-GB" dirty="0"/>
              <a:t> --</a:t>
            </a:r>
            <a:r>
              <a:rPr lang="en-GB" dirty="0" err="1"/>
              <a:t>cpu</a:t>
            </a:r>
            <a:r>
              <a:rPr lang="en-GB" dirty="0"/>
              <a:t>-percent=60 --min=3 –max=30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258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Horizontal Scale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1EE21E-2EAE-9F43-9DF3-6F89BA559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37" y="3741858"/>
            <a:ext cx="1370871" cy="2947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C5FF21-B730-C54D-93A5-043F46910EB4}"/>
              </a:ext>
            </a:extLst>
          </p:cNvPr>
          <p:cNvSpPr/>
          <p:nvPr/>
        </p:nvSpPr>
        <p:spPr>
          <a:xfrm>
            <a:off x="631098" y="3564063"/>
            <a:ext cx="1492629" cy="6480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xmlns="" id="{92B30EF0-5201-954D-9EF3-ABC5F4135D8F}"/>
              </a:ext>
            </a:extLst>
          </p:cNvPr>
          <p:cNvSpPr/>
          <p:nvPr/>
        </p:nvSpPr>
        <p:spPr>
          <a:xfrm>
            <a:off x="2401981" y="3644644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xmlns="" id="{3310C327-3C68-7940-BC8F-9E3E92581BE4}"/>
              </a:ext>
            </a:extLst>
          </p:cNvPr>
          <p:cNvSpPr/>
          <p:nvPr/>
        </p:nvSpPr>
        <p:spPr>
          <a:xfrm>
            <a:off x="4084393" y="256941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xmlns="" id="{4A64D7D2-31AF-3F45-8F2E-341C85632901}"/>
              </a:ext>
            </a:extLst>
          </p:cNvPr>
          <p:cNvSpPr/>
          <p:nvPr/>
        </p:nvSpPr>
        <p:spPr>
          <a:xfrm>
            <a:off x="4732465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xmlns="" id="{1D8465D9-EAFE-C140-9577-F60890B2D4E8}"/>
              </a:ext>
            </a:extLst>
          </p:cNvPr>
          <p:cNvSpPr/>
          <p:nvPr/>
        </p:nvSpPr>
        <p:spPr>
          <a:xfrm>
            <a:off x="3539088" y="3645070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xmlns="" id="{9C6584E3-AB24-A74B-B2E6-52A8A05A02CF}"/>
              </a:ext>
            </a:extLst>
          </p:cNvPr>
          <p:cNvSpPr/>
          <p:nvPr/>
        </p:nvSpPr>
        <p:spPr>
          <a:xfrm>
            <a:off x="4140719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xmlns="" id="{7292FF4C-B811-0F47-A75E-82D7160910B0}"/>
              </a:ext>
            </a:extLst>
          </p:cNvPr>
          <p:cNvSpPr/>
          <p:nvPr/>
        </p:nvSpPr>
        <p:spPr>
          <a:xfrm>
            <a:off x="4732465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xmlns="" id="{E88B2089-48A8-AA44-AE09-5FF1BBC9776E}"/>
              </a:ext>
            </a:extLst>
          </p:cNvPr>
          <p:cNvSpPr/>
          <p:nvPr/>
        </p:nvSpPr>
        <p:spPr>
          <a:xfrm>
            <a:off x="3546842" y="4726577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xmlns="" id="{D3B95A4D-5E1D-5647-B3E1-20A22CEA1845}"/>
              </a:ext>
            </a:extLst>
          </p:cNvPr>
          <p:cNvSpPr/>
          <p:nvPr/>
        </p:nvSpPr>
        <p:spPr>
          <a:xfrm>
            <a:off x="4140719" y="4726577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xmlns="" id="{F3C388EA-FB91-BF46-834C-B19994031A4D}"/>
              </a:ext>
            </a:extLst>
          </p:cNvPr>
          <p:cNvSpPr/>
          <p:nvPr/>
        </p:nvSpPr>
        <p:spPr>
          <a:xfrm>
            <a:off x="4732465" y="471485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F3EED585-5E0F-0648-9C79-02371E2B3B1D}"/>
              </a:ext>
            </a:extLst>
          </p:cNvPr>
          <p:cNvSpPr/>
          <p:nvPr/>
        </p:nvSpPr>
        <p:spPr>
          <a:xfrm>
            <a:off x="2411760" y="2276872"/>
            <a:ext cx="2736304" cy="192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BD9BD5-64E4-B84E-8EAF-DC5638ECE20D}"/>
              </a:ext>
            </a:extLst>
          </p:cNvPr>
          <p:cNvSpPr txBox="1"/>
          <p:nvPr/>
        </p:nvSpPr>
        <p:spPr>
          <a:xfrm>
            <a:off x="7523544" y="2419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8BC8830-5E70-0E45-AE17-24DCA5FFF0C4}"/>
              </a:ext>
            </a:extLst>
          </p:cNvPr>
          <p:cNvSpPr/>
          <p:nvPr/>
        </p:nvSpPr>
        <p:spPr>
          <a:xfrm>
            <a:off x="2407871" y="3365771"/>
            <a:ext cx="2740193" cy="205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2DF2B721-4015-654A-B531-56F793C1DEE2}"/>
              </a:ext>
            </a:extLst>
          </p:cNvPr>
          <p:cNvSpPr/>
          <p:nvPr/>
        </p:nvSpPr>
        <p:spPr>
          <a:xfrm>
            <a:off x="2427426" y="4433726"/>
            <a:ext cx="2720638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EF7BFE7-B445-4A44-A584-AD220A7B38DE}"/>
              </a:ext>
            </a:extLst>
          </p:cNvPr>
          <p:cNvSpPr/>
          <p:nvPr/>
        </p:nvSpPr>
        <p:spPr>
          <a:xfrm>
            <a:off x="2339752" y="2244778"/>
            <a:ext cx="2918634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646DFA1-6A2D-5D4E-B883-E5277E0B909F}"/>
              </a:ext>
            </a:extLst>
          </p:cNvPr>
          <p:cNvSpPr/>
          <p:nvPr/>
        </p:nvSpPr>
        <p:spPr>
          <a:xfrm>
            <a:off x="2359307" y="3298699"/>
            <a:ext cx="2932773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24D9C83-679A-454C-AD43-0B51213A28CB}"/>
              </a:ext>
            </a:extLst>
          </p:cNvPr>
          <p:cNvSpPr/>
          <p:nvPr/>
        </p:nvSpPr>
        <p:spPr>
          <a:xfrm>
            <a:off x="2359307" y="4412011"/>
            <a:ext cx="290272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A3FA62C-9B34-4840-8D19-F54B79EEE7F0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 flipV="1">
            <a:off x="2123727" y="2709469"/>
            <a:ext cx="216025" cy="117863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AC59E63-89EE-D64D-83E7-1DB7D3431C07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 flipV="1">
            <a:off x="2123727" y="3763390"/>
            <a:ext cx="235580" cy="12470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A7B8ABE-19CD-0540-882D-4632793F0FDF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2123727" y="3888099"/>
            <a:ext cx="235580" cy="98860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B70A76B2-C008-4B46-8B68-C6A4670FE0C1}"/>
              </a:ext>
            </a:extLst>
          </p:cNvPr>
          <p:cNvSpPr/>
          <p:nvPr/>
        </p:nvSpPr>
        <p:spPr>
          <a:xfrm>
            <a:off x="487083" y="2060848"/>
            <a:ext cx="5093029" cy="374441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91E19579-4FBF-F14B-847A-87A6C27677E5}"/>
              </a:ext>
            </a:extLst>
          </p:cNvPr>
          <p:cNvSpPr/>
          <p:nvPr/>
        </p:nvSpPr>
        <p:spPr>
          <a:xfrm>
            <a:off x="6249493" y="2060848"/>
            <a:ext cx="792088" cy="37444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xmlns="" id="{E41B0880-2150-4D4D-8095-7EF681297B74}"/>
              </a:ext>
            </a:extLst>
          </p:cNvPr>
          <p:cNvSpPr/>
          <p:nvPr/>
        </p:nvSpPr>
        <p:spPr>
          <a:xfrm>
            <a:off x="7720523" y="2129364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xmlns="" id="{DAA43C2A-CF4D-B049-AB45-D7331ECC96A7}"/>
              </a:ext>
            </a:extLst>
          </p:cNvPr>
          <p:cNvSpPr/>
          <p:nvPr/>
        </p:nvSpPr>
        <p:spPr>
          <a:xfrm>
            <a:off x="7732771" y="4469831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xmlns="" id="{44C12BE5-3EBF-7543-911D-E738BBE252E7}"/>
              </a:ext>
            </a:extLst>
          </p:cNvPr>
          <p:cNvSpPr/>
          <p:nvPr/>
        </p:nvSpPr>
        <p:spPr>
          <a:xfrm>
            <a:off x="7708275" y="5397387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9BA8357-63D1-C84C-876B-9BA6B064A542}"/>
              </a:ext>
            </a:extLst>
          </p:cNvPr>
          <p:cNvCxnSpPr>
            <a:stCxn id="6" idx="2"/>
            <a:endCxn id="2" idx="3"/>
          </p:cNvCxnSpPr>
          <p:nvPr/>
        </p:nvCxnSpPr>
        <p:spPr>
          <a:xfrm flipH="1">
            <a:off x="7041581" y="2468518"/>
            <a:ext cx="678942" cy="14645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9FF58D3-3507-8F40-83A0-CC9622746000}"/>
              </a:ext>
            </a:extLst>
          </p:cNvPr>
          <p:cNvCxnSpPr>
            <a:stCxn id="33" idx="2"/>
            <a:endCxn id="2" idx="3"/>
          </p:cNvCxnSpPr>
          <p:nvPr/>
        </p:nvCxnSpPr>
        <p:spPr>
          <a:xfrm flipH="1" flipV="1">
            <a:off x="7041581" y="3933056"/>
            <a:ext cx="691190" cy="8759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C6CD092-62FD-0740-9F85-B5D4BF43C2D4}"/>
              </a:ext>
            </a:extLst>
          </p:cNvPr>
          <p:cNvCxnSpPr>
            <a:stCxn id="34" idx="2"/>
            <a:endCxn id="2" idx="3"/>
          </p:cNvCxnSpPr>
          <p:nvPr/>
        </p:nvCxnSpPr>
        <p:spPr>
          <a:xfrm flipH="1" flipV="1">
            <a:off x="7041581" y="3933056"/>
            <a:ext cx="666694" cy="18034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-Right Arrow 35">
            <a:extLst>
              <a:ext uri="{FF2B5EF4-FFF2-40B4-BE49-F238E27FC236}">
                <a16:creationId xmlns:a16="http://schemas.microsoft.com/office/drawing/2014/main" xmlns="" id="{6E203A2E-6FC4-B143-870C-769960571677}"/>
              </a:ext>
            </a:extLst>
          </p:cNvPr>
          <p:cNvSpPr/>
          <p:nvPr/>
        </p:nvSpPr>
        <p:spPr>
          <a:xfrm>
            <a:off x="5581866" y="3644644"/>
            <a:ext cx="648072" cy="408348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xmlns="" id="{37DEFEBE-D4E0-EB4C-A87C-B2370A50C620}"/>
              </a:ext>
            </a:extLst>
          </p:cNvPr>
          <p:cNvSpPr/>
          <p:nvPr/>
        </p:nvSpPr>
        <p:spPr>
          <a:xfrm>
            <a:off x="2929136" y="255467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xmlns="" id="{4C8F393F-812C-D14D-9C6F-B29F3A48EA48}"/>
              </a:ext>
            </a:extLst>
          </p:cNvPr>
          <p:cNvSpPr/>
          <p:nvPr/>
        </p:nvSpPr>
        <p:spPr>
          <a:xfrm>
            <a:off x="2385907" y="253641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xmlns="" id="{781C8990-3C6F-DC4E-BAE9-94D0593BD6FB}"/>
              </a:ext>
            </a:extLst>
          </p:cNvPr>
          <p:cNvSpPr/>
          <p:nvPr/>
        </p:nvSpPr>
        <p:spPr>
          <a:xfrm>
            <a:off x="2967282" y="3644644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xmlns="" id="{C8730A00-3F35-0E43-8CB4-768290C16017}"/>
              </a:ext>
            </a:extLst>
          </p:cNvPr>
          <p:cNvSpPr/>
          <p:nvPr/>
        </p:nvSpPr>
        <p:spPr>
          <a:xfrm>
            <a:off x="3487972" y="255467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xmlns="" id="{77934FAE-C2D2-9F4A-AEE9-8FFCFF211E43}"/>
              </a:ext>
            </a:extLst>
          </p:cNvPr>
          <p:cNvSpPr/>
          <p:nvPr/>
        </p:nvSpPr>
        <p:spPr>
          <a:xfrm>
            <a:off x="2966918" y="4765020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xmlns="" id="{AB01A37F-FE5D-2C4A-8BC9-F7FBA5069197}"/>
              </a:ext>
            </a:extLst>
          </p:cNvPr>
          <p:cNvSpPr/>
          <p:nvPr/>
        </p:nvSpPr>
        <p:spPr>
          <a:xfrm>
            <a:off x="2424928" y="4736876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xmlns="" id="{A03117C1-83AB-3E4F-953E-468F28DE8D48}"/>
              </a:ext>
            </a:extLst>
          </p:cNvPr>
          <p:cNvSpPr/>
          <p:nvPr/>
        </p:nvSpPr>
        <p:spPr>
          <a:xfrm>
            <a:off x="7732771" y="2939305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xmlns="" id="{5307D6B3-3B69-A841-8F2F-EF79B64C1EF2}"/>
              </a:ext>
            </a:extLst>
          </p:cNvPr>
          <p:cNvSpPr/>
          <p:nvPr/>
        </p:nvSpPr>
        <p:spPr>
          <a:xfrm>
            <a:off x="7732771" y="3697409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C7700EDD-1936-AD4E-BDC5-3A2F0B5B6BE3}"/>
              </a:ext>
            </a:extLst>
          </p:cNvPr>
          <p:cNvCxnSpPr>
            <a:stCxn id="50" idx="2"/>
            <a:endCxn id="2" idx="3"/>
          </p:cNvCxnSpPr>
          <p:nvPr/>
        </p:nvCxnSpPr>
        <p:spPr>
          <a:xfrm flipH="1">
            <a:off x="7041581" y="3278459"/>
            <a:ext cx="691190" cy="6545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D817791B-5263-1F45-B246-53A4FF84F57A}"/>
              </a:ext>
            </a:extLst>
          </p:cNvPr>
          <p:cNvCxnSpPr>
            <a:stCxn id="2" idx="3"/>
            <a:endCxn id="51" idx="2"/>
          </p:cNvCxnSpPr>
          <p:nvPr/>
        </p:nvCxnSpPr>
        <p:spPr>
          <a:xfrm>
            <a:off x="7041581" y="3933056"/>
            <a:ext cx="691190" cy="1035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852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Vertical Scale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Deployment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61EE21E-2EAE-9F43-9DF3-6F89BA559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191" y="4254867"/>
            <a:ext cx="1370871" cy="2947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7C5FF21-B730-C54D-93A5-043F46910EB4}"/>
              </a:ext>
            </a:extLst>
          </p:cNvPr>
          <p:cNvSpPr/>
          <p:nvPr/>
        </p:nvSpPr>
        <p:spPr>
          <a:xfrm>
            <a:off x="539552" y="4077072"/>
            <a:ext cx="1492629" cy="64807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ptagon 15">
            <a:extLst>
              <a:ext uri="{FF2B5EF4-FFF2-40B4-BE49-F238E27FC236}">
                <a16:creationId xmlns:a16="http://schemas.microsoft.com/office/drawing/2014/main" xmlns="" id="{92B30EF0-5201-954D-9EF3-ABC5F4135D8F}"/>
              </a:ext>
            </a:extLst>
          </p:cNvPr>
          <p:cNvSpPr/>
          <p:nvPr/>
        </p:nvSpPr>
        <p:spPr>
          <a:xfrm>
            <a:off x="2401981" y="3644644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7" name="Heptagon 16">
            <a:extLst>
              <a:ext uri="{FF2B5EF4-FFF2-40B4-BE49-F238E27FC236}">
                <a16:creationId xmlns:a16="http://schemas.microsoft.com/office/drawing/2014/main" xmlns="" id="{3310C327-3C68-7940-BC8F-9E3E92581BE4}"/>
              </a:ext>
            </a:extLst>
          </p:cNvPr>
          <p:cNvSpPr/>
          <p:nvPr/>
        </p:nvSpPr>
        <p:spPr>
          <a:xfrm>
            <a:off x="4084393" y="256941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xmlns="" id="{4A64D7D2-31AF-3F45-8F2E-341C85632901}"/>
              </a:ext>
            </a:extLst>
          </p:cNvPr>
          <p:cNvSpPr/>
          <p:nvPr/>
        </p:nvSpPr>
        <p:spPr>
          <a:xfrm>
            <a:off x="4732465" y="255728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xmlns="" id="{1D8465D9-EAFE-C140-9577-F60890B2D4E8}"/>
              </a:ext>
            </a:extLst>
          </p:cNvPr>
          <p:cNvSpPr/>
          <p:nvPr/>
        </p:nvSpPr>
        <p:spPr>
          <a:xfrm>
            <a:off x="3539088" y="3645070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xmlns="" id="{9C6584E3-AB24-A74B-B2E6-52A8A05A02CF}"/>
              </a:ext>
            </a:extLst>
          </p:cNvPr>
          <p:cNvSpPr/>
          <p:nvPr/>
        </p:nvSpPr>
        <p:spPr>
          <a:xfrm>
            <a:off x="4140719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1" name="Heptagon 20">
            <a:extLst>
              <a:ext uri="{FF2B5EF4-FFF2-40B4-BE49-F238E27FC236}">
                <a16:creationId xmlns:a16="http://schemas.microsoft.com/office/drawing/2014/main" xmlns="" id="{7292FF4C-B811-0F47-A75E-82D7160910B0}"/>
              </a:ext>
            </a:extLst>
          </p:cNvPr>
          <p:cNvSpPr/>
          <p:nvPr/>
        </p:nvSpPr>
        <p:spPr>
          <a:xfrm>
            <a:off x="4732465" y="363607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2" name="Heptagon 21">
            <a:extLst>
              <a:ext uri="{FF2B5EF4-FFF2-40B4-BE49-F238E27FC236}">
                <a16:creationId xmlns:a16="http://schemas.microsoft.com/office/drawing/2014/main" xmlns="" id="{E88B2089-48A8-AA44-AE09-5FF1BBC9776E}"/>
              </a:ext>
            </a:extLst>
          </p:cNvPr>
          <p:cNvSpPr/>
          <p:nvPr/>
        </p:nvSpPr>
        <p:spPr>
          <a:xfrm>
            <a:off x="3546842" y="4607662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3" name="Heptagon 22">
            <a:extLst>
              <a:ext uri="{FF2B5EF4-FFF2-40B4-BE49-F238E27FC236}">
                <a16:creationId xmlns:a16="http://schemas.microsoft.com/office/drawing/2014/main" xmlns="" id="{D3B95A4D-5E1D-5647-B3E1-20A22CEA1845}"/>
              </a:ext>
            </a:extLst>
          </p:cNvPr>
          <p:cNvSpPr/>
          <p:nvPr/>
        </p:nvSpPr>
        <p:spPr>
          <a:xfrm>
            <a:off x="4140719" y="4607662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4" name="Heptagon 23">
            <a:extLst>
              <a:ext uri="{FF2B5EF4-FFF2-40B4-BE49-F238E27FC236}">
                <a16:creationId xmlns:a16="http://schemas.microsoft.com/office/drawing/2014/main" xmlns="" id="{F3C388EA-FB91-BF46-834C-B19994031A4D}"/>
              </a:ext>
            </a:extLst>
          </p:cNvPr>
          <p:cNvSpPr/>
          <p:nvPr/>
        </p:nvSpPr>
        <p:spPr>
          <a:xfrm>
            <a:off x="4732465" y="4595944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F3EED585-5E0F-0648-9C79-02371E2B3B1D}"/>
              </a:ext>
            </a:extLst>
          </p:cNvPr>
          <p:cNvSpPr/>
          <p:nvPr/>
        </p:nvSpPr>
        <p:spPr>
          <a:xfrm>
            <a:off x="2411760" y="2276872"/>
            <a:ext cx="2736304" cy="192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9BD9BD5-64E4-B84E-8EAF-DC5638ECE20D}"/>
              </a:ext>
            </a:extLst>
          </p:cNvPr>
          <p:cNvSpPr txBox="1"/>
          <p:nvPr/>
        </p:nvSpPr>
        <p:spPr>
          <a:xfrm>
            <a:off x="7523544" y="2419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8BC8830-5E70-0E45-AE17-24DCA5FFF0C4}"/>
              </a:ext>
            </a:extLst>
          </p:cNvPr>
          <p:cNvSpPr/>
          <p:nvPr/>
        </p:nvSpPr>
        <p:spPr>
          <a:xfrm>
            <a:off x="2407871" y="3365771"/>
            <a:ext cx="2740193" cy="2051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2DF2B721-4015-654A-B531-56F793C1DEE2}"/>
              </a:ext>
            </a:extLst>
          </p:cNvPr>
          <p:cNvSpPr/>
          <p:nvPr/>
        </p:nvSpPr>
        <p:spPr>
          <a:xfrm>
            <a:off x="2427426" y="4314811"/>
            <a:ext cx="2720638" cy="216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1EF7BFE7-B445-4A44-A584-AD220A7B38DE}"/>
              </a:ext>
            </a:extLst>
          </p:cNvPr>
          <p:cNvSpPr/>
          <p:nvPr/>
        </p:nvSpPr>
        <p:spPr>
          <a:xfrm>
            <a:off x="2339752" y="2244778"/>
            <a:ext cx="2896769" cy="892797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4646DFA1-6A2D-5D4E-B883-E5277E0B909F}"/>
              </a:ext>
            </a:extLst>
          </p:cNvPr>
          <p:cNvSpPr/>
          <p:nvPr/>
        </p:nvSpPr>
        <p:spPr>
          <a:xfrm>
            <a:off x="2359307" y="3291706"/>
            <a:ext cx="2932773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D24D9C83-679A-454C-AD43-0B51213A28CB}"/>
              </a:ext>
            </a:extLst>
          </p:cNvPr>
          <p:cNvSpPr/>
          <p:nvPr/>
        </p:nvSpPr>
        <p:spPr>
          <a:xfrm>
            <a:off x="2359307" y="4293096"/>
            <a:ext cx="2902728" cy="92938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9A3FA62C-9B34-4840-8D19-F54B79EEE7F0}"/>
              </a:ext>
            </a:extLst>
          </p:cNvPr>
          <p:cNvCxnSpPr>
            <a:cxnSpLocks/>
            <a:stCxn id="10" idx="3"/>
            <a:endCxn id="30" idx="1"/>
          </p:cNvCxnSpPr>
          <p:nvPr/>
        </p:nvCxnSpPr>
        <p:spPr>
          <a:xfrm flipV="1">
            <a:off x="2032181" y="2691177"/>
            <a:ext cx="307571" cy="170993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AC59E63-89EE-D64D-83E7-1DB7D3431C07}"/>
              </a:ext>
            </a:extLst>
          </p:cNvPr>
          <p:cNvCxnSpPr>
            <a:cxnSpLocks/>
            <a:stCxn id="10" idx="3"/>
            <a:endCxn id="31" idx="1"/>
          </p:cNvCxnSpPr>
          <p:nvPr/>
        </p:nvCxnSpPr>
        <p:spPr>
          <a:xfrm flipV="1">
            <a:off x="2032181" y="3756397"/>
            <a:ext cx="327126" cy="644711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FA7B8ABE-19CD-0540-882D-4632793F0FDF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>
            <a:off x="2032181" y="4401108"/>
            <a:ext cx="327126" cy="35667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B70A76B2-C008-4B46-8B68-C6A4670FE0C1}"/>
              </a:ext>
            </a:extLst>
          </p:cNvPr>
          <p:cNvSpPr/>
          <p:nvPr/>
        </p:nvSpPr>
        <p:spPr>
          <a:xfrm>
            <a:off x="475316" y="1998811"/>
            <a:ext cx="5082054" cy="430494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91E19579-4FBF-F14B-847A-87A6C27677E5}"/>
              </a:ext>
            </a:extLst>
          </p:cNvPr>
          <p:cNvSpPr/>
          <p:nvPr/>
        </p:nvSpPr>
        <p:spPr>
          <a:xfrm>
            <a:off x="6249493" y="2060848"/>
            <a:ext cx="792088" cy="37444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xmlns="" id="{E41B0880-2150-4D4D-8095-7EF681297B74}"/>
              </a:ext>
            </a:extLst>
          </p:cNvPr>
          <p:cNvSpPr/>
          <p:nvPr/>
        </p:nvSpPr>
        <p:spPr>
          <a:xfrm>
            <a:off x="7708275" y="2000745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xmlns="" id="{DAA43C2A-CF4D-B049-AB45-D7331ECC96A7}"/>
              </a:ext>
            </a:extLst>
          </p:cNvPr>
          <p:cNvSpPr/>
          <p:nvPr/>
        </p:nvSpPr>
        <p:spPr>
          <a:xfrm>
            <a:off x="7740691" y="4215493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xmlns="" id="{44C12BE5-3EBF-7543-911D-E738BBE252E7}"/>
              </a:ext>
            </a:extLst>
          </p:cNvPr>
          <p:cNvSpPr/>
          <p:nvPr/>
        </p:nvSpPr>
        <p:spPr>
          <a:xfrm>
            <a:off x="7708275" y="4958538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9BA8357-63D1-C84C-876B-9BA6B064A542}"/>
              </a:ext>
            </a:extLst>
          </p:cNvPr>
          <p:cNvCxnSpPr>
            <a:stCxn id="6" idx="2"/>
            <a:endCxn id="2" idx="3"/>
          </p:cNvCxnSpPr>
          <p:nvPr/>
        </p:nvCxnSpPr>
        <p:spPr>
          <a:xfrm flipH="1">
            <a:off x="7041581" y="2339899"/>
            <a:ext cx="666694" cy="1593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19FF58D3-3507-8F40-83A0-CC9622746000}"/>
              </a:ext>
            </a:extLst>
          </p:cNvPr>
          <p:cNvCxnSpPr>
            <a:stCxn id="33" idx="2"/>
            <a:endCxn id="2" idx="3"/>
          </p:cNvCxnSpPr>
          <p:nvPr/>
        </p:nvCxnSpPr>
        <p:spPr>
          <a:xfrm flipH="1" flipV="1">
            <a:off x="7041581" y="3933056"/>
            <a:ext cx="699110" cy="6215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C6CD092-62FD-0740-9F85-B5D4BF43C2D4}"/>
              </a:ext>
            </a:extLst>
          </p:cNvPr>
          <p:cNvCxnSpPr>
            <a:stCxn id="34" idx="2"/>
            <a:endCxn id="2" idx="3"/>
          </p:cNvCxnSpPr>
          <p:nvPr/>
        </p:nvCxnSpPr>
        <p:spPr>
          <a:xfrm flipH="1" flipV="1">
            <a:off x="7041581" y="3933056"/>
            <a:ext cx="666694" cy="13646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Left-Right Arrow 35">
            <a:extLst>
              <a:ext uri="{FF2B5EF4-FFF2-40B4-BE49-F238E27FC236}">
                <a16:creationId xmlns:a16="http://schemas.microsoft.com/office/drawing/2014/main" xmlns="" id="{6E203A2E-6FC4-B143-870C-769960571677}"/>
              </a:ext>
            </a:extLst>
          </p:cNvPr>
          <p:cNvSpPr/>
          <p:nvPr/>
        </p:nvSpPr>
        <p:spPr>
          <a:xfrm>
            <a:off x="5581866" y="3644644"/>
            <a:ext cx="648072" cy="408348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ptagon 37">
            <a:extLst>
              <a:ext uri="{FF2B5EF4-FFF2-40B4-BE49-F238E27FC236}">
                <a16:creationId xmlns:a16="http://schemas.microsoft.com/office/drawing/2014/main" xmlns="" id="{37DEFEBE-D4E0-EB4C-A87C-B2370A50C620}"/>
              </a:ext>
            </a:extLst>
          </p:cNvPr>
          <p:cNvSpPr/>
          <p:nvPr/>
        </p:nvSpPr>
        <p:spPr>
          <a:xfrm>
            <a:off x="2929136" y="255467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0" name="Heptagon 39">
            <a:extLst>
              <a:ext uri="{FF2B5EF4-FFF2-40B4-BE49-F238E27FC236}">
                <a16:creationId xmlns:a16="http://schemas.microsoft.com/office/drawing/2014/main" xmlns="" id="{4C8F393F-812C-D14D-9C6F-B29F3A48EA48}"/>
              </a:ext>
            </a:extLst>
          </p:cNvPr>
          <p:cNvSpPr/>
          <p:nvPr/>
        </p:nvSpPr>
        <p:spPr>
          <a:xfrm>
            <a:off x="2385907" y="253641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xmlns="" id="{781C8990-3C6F-DC4E-BAE9-94D0593BD6FB}"/>
              </a:ext>
            </a:extLst>
          </p:cNvPr>
          <p:cNvSpPr/>
          <p:nvPr/>
        </p:nvSpPr>
        <p:spPr>
          <a:xfrm>
            <a:off x="2967282" y="3644644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xmlns="" id="{C8730A00-3F35-0E43-8CB4-768290C16017}"/>
              </a:ext>
            </a:extLst>
          </p:cNvPr>
          <p:cNvSpPr/>
          <p:nvPr/>
        </p:nvSpPr>
        <p:spPr>
          <a:xfrm>
            <a:off x="3487972" y="2554673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xmlns="" id="{77934FAE-C2D2-9F4A-AEE9-8FFCFF211E43}"/>
              </a:ext>
            </a:extLst>
          </p:cNvPr>
          <p:cNvSpPr/>
          <p:nvPr/>
        </p:nvSpPr>
        <p:spPr>
          <a:xfrm>
            <a:off x="2966918" y="4646105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xmlns="" id="{AB01A37F-FE5D-2C4A-8BC9-F7FBA5069197}"/>
              </a:ext>
            </a:extLst>
          </p:cNvPr>
          <p:cNvSpPr/>
          <p:nvPr/>
        </p:nvSpPr>
        <p:spPr>
          <a:xfrm>
            <a:off x="2424928" y="4617961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xmlns="" id="{A03117C1-83AB-3E4F-953E-468F28DE8D48}"/>
              </a:ext>
            </a:extLst>
          </p:cNvPr>
          <p:cNvSpPr/>
          <p:nvPr/>
        </p:nvSpPr>
        <p:spPr>
          <a:xfrm>
            <a:off x="7732771" y="2739992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>
            <a:extLst>
              <a:ext uri="{FF2B5EF4-FFF2-40B4-BE49-F238E27FC236}">
                <a16:creationId xmlns:a16="http://schemas.microsoft.com/office/drawing/2014/main" xmlns="" id="{5307D6B3-3B69-A841-8F2F-EF79B64C1EF2}"/>
              </a:ext>
            </a:extLst>
          </p:cNvPr>
          <p:cNvSpPr/>
          <p:nvPr/>
        </p:nvSpPr>
        <p:spPr>
          <a:xfrm>
            <a:off x="7740691" y="3479239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xmlns="" id="{C7700EDD-1936-AD4E-BDC5-3A2F0B5B6BE3}"/>
              </a:ext>
            </a:extLst>
          </p:cNvPr>
          <p:cNvCxnSpPr>
            <a:stCxn id="50" idx="2"/>
            <a:endCxn id="2" idx="3"/>
          </p:cNvCxnSpPr>
          <p:nvPr/>
        </p:nvCxnSpPr>
        <p:spPr>
          <a:xfrm flipH="1">
            <a:off x="7041581" y="3079146"/>
            <a:ext cx="691190" cy="8539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D817791B-5263-1F45-B246-53A4FF84F57A}"/>
              </a:ext>
            </a:extLst>
          </p:cNvPr>
          <p:cNvCxnSpPr>
            <a:stCxn id="2" idx="3"/>
            <a:endCxn id="51" idx="2"/>
          </p:cNvCxnSpPr>
          <p:nvPr/>
        </p:nvCxnSpPr>
        <p:spPr>
          <a:xfrm flipV="1">
            <a:off x="7041581" y="3818393"/>
            <a:ext cx="699110" cy="1146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Heptagon 47">
            <a:extLst>
              <a:ext uri="{FF2B5EF4-FFF2-40B4-BE49-F238E27FC236}">
                <a16:creationId xmlns:a16="http://schemas.microsoft.com/office/drawing/2014/main" xmlns="" id="{066EBE10-FEA8-4443-91A7-EDA0FD26B6E4}"/>
              </a:ext>
            </a:extLst>
          </p:cNvPr>
          <p:cNvSpPr/>
          <p:nvPr/>
        </p:nvSpPr>
        <p:spPr>
          <a:xfrm>
            <a:off x="3527287" y="5622496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xmlns="" id="{B1963A90-3DE9-2240-BC0C-C6556026B5CE}"/>
              </a:ext>
            </a:extLst>
          </p:cNvPr>
          <p:cNvSpPr/>
          <p:nvPr/>
        </p:nvSpPr>
        <p:spPr>
          <a:xfrm>
            <a:off x="2407871" y="5329645"/>
            <a:ext cx="1676522" cy="2908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71B333D5-6226-C24A-9B15-C42CEE671A73}"/>
              </a:ext>
            </a:extLst>
          </p:cNvPr>
          <p:cNvSpPr/>
          <p:nvPr/>
        </p:nvSpPr>
        <p:spPr>
          <a:xfrm>
            <a:off x="2339752" y="5307930"/>
            <a:ext cx="1800967" cy="923442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eptagon 56">
            <a:extLst>
              <a:ext uri="{FF2B5EF4-FFF2-40B4-BE49-F238E27FC236}">
                <a16:creationId xmlns:a16="http://schemas.microsoft.com/office/drawing/2014/main" xmlns="" id="{861F7890-1007-844E-BC90-A8F0EC0A4F19}"/>
              </a:ext>
            </a:extLst>
          </p:cNvPr>
          <p:cNvSpPr/>
          <p:nvPr/>
        </p:nvSpPr>
        <p:spPr>
          <a:xfrm>
            <a:off x="2947363" y="5660939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sp>
        <p:nvSpPr>
          <p:cNvPr id="58" name="Heptagon 57">
            <a:extLst>
              <a:ext uri="{FF2B5EF4-FFF2-40B4-BE49-F238E27FC236}">
                <a16:creationId xmlns:a16="http://schemas.microsoft.com/office/drawing/2014/main" xmlns="" id="{1F252EE0-CDC4-3F49-A750-B4368A38490D}"/>
              </a:ext>
            </a:extLst>
          </p:cNvPr>
          <p:cNvSpPr/>
          <p:nvPr/>
        </p:nvSpPr>
        <p:spPr>
          <a:xfrm>
            <a:off x="2405373" y="5632795"/>
            <a:ext cx="504056" cy="50405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2704E549-1450-A04E-AAB1-3661DEFEFE5C}"/>
              </a:ext>
            </a:extLst>
          </p:cNvPr>
          <p:cNvCxnSpPr>
            <a:cxnSpLocks/>
            <a:stCxn id="10" idx="3"/>
            <a:endCxn id="56" idx="1"/>
          </p:cNvCxnSpPr>
          <p:nvPr/>
        </p:nvCxnSpPr>
        <p:spPr>
          <a:xfrm>
            <a:off x="2032181" y="4401108"/>
            <a:ext cx="307571" cy="13685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Smiley Face 62">
            <a:extLst>
              <a:ext uri="{FF2B5EF4-FFF2-40B4-BE49-F238E27FC236}">
                <a16:creationId xmlns:a16="http://schemas.microsoft.com/office/drawing/2014/main" xmlns="" id="{0F019607-5E0F-BC41-9731-5282F12D1B93}"/>
              </a:ext>
            </a:extLst>
          </p:cNvPr>
          <p:cNvSpPr/>
          <p:nvPr/>
        </p:nvSpPr>
        <p:spPr>
          <a:xfrm>
            <a:off x="7732771" y="5691830"/>
            <a:ext cx="667644" cy="67830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5DB5E17F-9586-6F4C-8154-E4488D92D130}"/>
              </a:ext>
            </a:extLst>
          </p:cNvPr>
          <p:cNvCxnSpPr>
            <a:stCxn id="2" idx="3"/>
            <a:endCxn id="63" idx="2"/>
          </p:cNvCxnSpPr>
          <p:nvPr/>
        </p:nvCxnSpPr>
        <p:spPr>
          <a:xfrm>
            <a:off x="7041581" y="3933056"/>
            <a:ext cx="691190" cy="20979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40F8A9E-6F98-0F4A-9913-42385CEB2B94}"/>
              </a:ext>
            </a:extLst>
          </p:cNvPr>
          <p:cNvSpPr/>
          <p:nvPr/>
        </p:nvSpPr>
        <p:spPr>
          <a:xfrm>
            <a:off x="782269" y="2456702"/>
            <a:ext cx="916565" cy="6041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 Scaler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xmlns="" id="{10AE058A-D66B-AE41-BEF1-58A50E02CD51}"/>
              </a:ext>
            </a:extLst>
          </p:cNvPr>
          <p:cNvCxnSpPr>
            <a:stCxn id="8" idx="2"/>
          </p:cNvCxnSpPr>
          <p:nvPr/>
        </p:nvCxnSpPr>
        <p:spPr>
          <a:xfrm flipH="1">
            <a:off x="1240551" y="3060841"/>
            <a:ext cx="1" cy="10162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922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Away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E98E950-399B-B643-8FEC-3EF4C5B6C71F}"/>
              </a:ext>
            </a:extLst>
          </p:cNvPr>
          <p:cNvSpPr txBox="1"/>
          <p:nvPr/>
        </p:nvSpPr>
        <p:spPr>
          <a:xfrm>
            <a:off x="487083" y="2132856"/>
            <a:ext cx="8136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coupling and High Cohesion.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Deployable Units.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Distributed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</a:t>
            </a:r>
            <a:r>
              <a:rPr lang="en-US"/>
              <a:t>suitable when </a:t>
            </a:r>
            <a:r>
              <a:rPr lang="en-US" dirty="0"/>
              <a:t>Very High Performance is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 with Agile Practices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Continuous Integration, but If you can implement Continuous Deployment.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CD is important specially when we use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Microservices Orchestration makes our Life much easier.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81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23528" y="1340768"/>
            <a:ext cx="6936756" cy="48577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22937E-C0B2-724F-AF02-A71385755973}"/>
              </a:ext>
            </a:extLst>
          </p:cNvPr>
          <p:cNvSpPr txBox="1"/>
          <p:nvPr/>
        </p:nvSpPr>
        <p:spPr>
          <a:xfrm>
            <a:off x="2568539" y="8527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0D66CD3C-3400-2A4C-ABEC-0007A094F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Microservices: Building Scalable Software – </a:t>
            </a:r>
            <a:r>
              <a:rPr lang="en-US" dirty="0" err="1"/>
              <a:t>Sourab</a:t>
            </a:r>
            <a:r>
              <a:rPr lang="en-US" dirty="0"/>
              <a:t> Sharma</a:t>
            </a:r>
          </a:p>
          <a:p>
            <a:r>
              <a:rPr lang="en-US" dirty="0"/>
              <a:t>Software Architecture Patterns – Mark Richards</a:t>
            </a:r>
          </a:p>
          <a:p>
            <a:r>
              <a:rPr lang="en-US" dirty="0"/>
              <a:t>Building microservices – Sam Newman </a:t>
            </a:r>
          </a:p>
          <a:p>
            <a:r>
              <a:rPr lang="en-US" dirty="0"/>
              <a:t>Microservices – Flexible Software Architecture – Eberhard Wolff</a:t>
            </a:r>
          </a:p>
          <a:p>
            <a:r>
              <a:rPr lang="en-US" dirty="0">
                <a:hlinkClick r:id="rId3"/>
              </a:rPr>
              <a:t>Microservices Blog </a:t>
            </a:r>
            <a:r>
              <a:rPr lang="en-US" dirty="0"/>
              <a:t>– Martin Fowler </a:t>
            </a:r>
          </a:p>
          <a:p>
            <a:r>
              <a:rPr lang="en-US" dirty="0">
                <a:hlinkClick r:id="rId4"/>
              </a:rPr>
              <a:t>Microframework</a:t>
            </a:r>
            <a:r>
              <a:rPr lang="en-US" dirty="0"/>
              <a:t> – Wikipedia </a:t>
            </a:r>
          </a:p>
          <a:p>
            <a:r>
              <a:rPr lang="en-US" dirty="0">
                <a:hlinkClick r:id="rId5"/>
              </a:rPr>
              <a:t>https://docs.docker.com/</a:t>
            </a:r>
            <a:r>
              <a:rPr lang="en-US" dirty="0"/>
              <a:t> - Docker Docs</a:t>
            </a:r>
          </a:p>
          <a:p>
            <a:r>
              <a:rPr lang="en-US" dirty="0">
                <a:hlinkClick r:id="rId6"/>
              </a:rPr>
              <a:t>https://kubernetes.io/docs</a:t>
            </a:r>
            <a:r>
              <a:rPr lang="en-US" dirty="0"/>
              <a:t> - Kubernetes Docs</a:t>
            </a:r>
          </a:p>
        </p:txBody>
      </p:sp>
    </p:spTree>
    <p:extLst>
      <p:ext uri="{BB962C8B-B14F-4D97-AF65-F5344CB8AC3E}">
        <p14:creationId xmlns:p14="http://schemas.microsoft.com/office/powerpoint/2010/main" val="3475449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83F2E9-346A-3248-BD5F-1B6EECCC876F}"/>
              </a:ext>
            </a:extLst>
          </p:cNvPr>
          <p:cNvSpPr/>
          <p:nvPr/>
        </p:nvSpPr>
        <p:spPr>
          <a:xfrm>
            <a:off x="2113636" y="2967335"/>
            <a:ext cx="4916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5358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426532-BDEE-EE46-A637-02E46F9B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in LEAP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FBFA802-3575-4148-92B8-AE0591DBE2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4600" y="2122178"/>
            <a:ext cx="6494462" cy="4267723"/>
          </a:xfrm>
        </p:spPr>
        <p:txBody>
          <a:bodyPr/>
          <a:lstStyle/>
          <a:p>
            <a:r>
              <a:rPr lang="en-GB" sz="2000" dirty="0"/>
              <a:t>Dictionaries</a:t>
            </a:r>
          </a:p>
          <a:p>
            <a:pPr lvl="1"/>
            <a:r>
              <a:rPr lang="en-GB" sz="2000" dirty="0"/>
              <a:t>Bilingual</a:t>
            </a:r>
          </a:p>
          <a:p>
            <a:pPr lvl="1"/>
            <a:r>
              <a:rPr lang="en-GB" sz="2000" dirty="0"/>
              <a:t>Monolingual</a:t>
            </a:r>
          </a:p>
          <a:p>
            <a:pPr lvl="1"/>
            <a:endParaRPr lang="en-GB" sz="2000" dirty="0"/>
          </a:p>
          <a:p>
            <a:r>
              <a:rPr lang="en-GB" sz="2000" dirty="0"/>
              <a:t>Increasingly Language Data</a:t>
            </a:r>
          </a:p>
          <a:p>
            <a:pPr lvl="1"/>
            <a:r>
              <a:rPr lang="en-GB" sz="2000" dirty="0"/>
              <a:t>Structured machine-readable </a:t>
            </a:r>
          </a:p>
          <a:p>
            <a:pPr lvl="1"/>
            <a:r>
              <a:rPr lang="en-GB" sz="2000" dirty="0"/>
              <a:t>Statistics e.g. word usage frequencies, Corpus derived data on language usage, colocations</a:t>
            </a:r>
          </a:p>
          <a:p>
            <a:pPr lvl="1"/>
            <a:endParaRPr lang="en-GB" sz="2000" dirty="0"/>
          </a:p>
          <a:p>
            <a:r>
              <a:rPr lang="en-GB" sz="2000" dirty="0"/>
              <a:t>Increasingly we are using it for exporting and licensing large datasets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1039BCA-673B-E54F-A958-5F25D34B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81" y="2122178"/>
            <a:ext cx="20320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2C51C33-744C-EF41-AC1B-7D6DBA09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81" y="3573875"/>
            <a:ext cx="1498600" cy="1346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3E071E1-BAC1-6745-893C-CEED2B639195}"/>
              </a:ext>
            </a:extLst>
          </p:cNvPr>
          <p:cNvSpPr txBox="1"/>
          <p:nvPr/>
        </p:nvSpPr>
        <p:spPr>
          <a:xfrm>
            <a:off x="305481" y="5257800"/>
            <a:ext cx="147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&lt;XML /&gt;</a:t>
            </a:r>
          </a:p>
          <a:p>
            <a:r>
              <a:rPr lang="en-GB" sz="2400" dirty="0"/>
              <a:t>{JSON}</a:t>
            </a:r>
          </a:p>
        </p:txBody>
      </p:sp>
    </p:spTree>
    <p:extLst>
      <p:ext uri="{BB962C8B-B14F-4D97-AF65-F5344CB8AC3E}">
        <p14:creationId xmlns:p14="http://schemas.microsoft.com/office/powerpoint/2010/main" val="40635991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3528" y="476672"/>
            <a:ext cx="6936094" cy="1269916"/>
          </a:xfrm>
        </p:spPr>
        <p:txBody>
          <a:bodyPr>
            <a:normAutofit/>
          </a:bodyPr>
          <a:lstStyle/>
          <a:p>
            <a:r>
              <a:rPr lang="en-GB" sz="3600" dirty="0"/>
              <a:t>We’re hiring!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23528" y="2564904"/>
            <a:ext cx="8424936" cy="38884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OUP Dictionaries have an excellent opportunity for an enthusiastic Python Developer with an interest in DevOps to help us build language data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Apply directly at </a:t>
            </a:r>
            <a:r>
              <a:rPr lang="en-US" sz="28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jobs.oup.com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GB" u="sng" dirty="0">
                <a:hlinkClick r:id="rId3"/>
              </a:rPr>
              <a:t>https://jobs.oup.com/uk/jobs/vacancy/521/description</a:t>
            </a:r>
            <a:endParaRPr lang="en-US" sz="2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Justin.Foley@oup.com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Tamara.Bowler@oup.com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8129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967B60-A3E6-9B4D-82C7-24024DF36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998" y="488419"/>
            <a:ext cx="7886700" cy="994172"/>
          </a:xfrm>
        </p:spPr>
        <p:txBody>
          <a:bodyPr/>
          <a:lstStyle/>
          <a:p>
            <a:r>
              <a:rPr lang="en-GB" dirty="0"/>
              <a:t>LEAP1 – What we had before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1ACDDED5-277A-A945-BF80-B7D5B081C10A}"/>
              </a:ext>
            </a:extLst>
          </p:cNvPr>
          <p:cNvSpPr txBox="1"/>
          <p:nvPr/>
        </p:nvSpPr>
        <p:spPr>
          <a:xfrm>
            <a:off x="956898" y="4708231"/>
            <a:ext cx="75484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2000" dirty="0"/>
              <a:t>Data pipeline worked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2000" dirty="0"/>
              <a:t>Supported 16+ language websites, 6-8 added per year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2000" dirty="0"/>
              <a:t>Growing developer API programme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2000" dirty="0"/>
              <a:t>Live API platform very stable and low cost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GB" sz="2000" dirty="0"/>
              <a:t>Many DevOps processes were working well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82C8595-F252-9848-A9AD-FAAEFA61DADC}"/>
              </a:ext>
            </a:extLst>
          </p:cNvPr>
          <p:cNvGrpSpPr/>
          <p:nvPr/>
        </p:nvGrpSpPr>
        <p:grpSpPr>
          <a:xfrm>
            <a:off x="1170411" y="2362200"/>
            <a:ext cx="7287789" cy="2264490"/>
            <a:chOff x="1087208" y="2362200"/>
            <a:chExt cx="7287789" cy="226449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658611E9-C731-D441-8E53-AD7BD60140E3}"/>
                </a:ext>
              </a:extLst>
            </p:cNvPr>
            <p:cNvGrpSpPr/>
            <p:nvPr/>
          </p:nvGrpSpPr>
          <p:grpSpPr>
            <a:xfrm>
              <a:off x="1087208" y="2362200"/>
              <a:ext cx="7287789" cy="2264490"/>
              <a:chOff x="1877344" y="3276232"/>
              <a:chExt cx="8677774" cy="2753869"/>
            </a:xfrm>
          </p:grpSpPr>
          <p:pic>
            <p:nvPicPr>
              <p:cNvPr id="34" name="Picture 10" descr="https://www.rochester.edu/global/images/website-icon.jpg">
                <a:extLst>
                  <a:ext uri="{FF2B5EF4-FFF2-40B4-BE49-F238E27FC236}">
                    <a16:creationId xmlns:a16="http://schemas.microsoft.com/office/drawing/2014/main" xmlns="" id="{19763740-B6D2-9245-92A6-39D78D75A1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95473" y="3427497"/>
                <a:ext cx="1159645" cy="695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xmlns="" id="{7300B084-68D5-2F4E-947C-627CF8BBF0F8}"/>
                  </a:ext>
                </a:extLst>
              </p:cNvPr>
              <p:cNvSpPr/>
              <p:nvPr/>
            </p:nvSpPr>
            <p:spPr>
              <a:xfrm>
                <a:off x="6172431" y="3276232"/>
                <a:ext cx="2095628" cy="2053305"/>
              </a:xfrm>
              <a:prstGeom prst="roundRect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pic>
            <p:nvPicPr>
              <p:cNvPr id="37" name="Picture 36" descr="https://image.freepik.com/free-icon/write_318-62149.jpg">
                <a:extLst>
                  <a:ext uri="{FF2B5EF4-FFF2-40B4-BE49-F238E27FC236}">
                    <a16:creationId xmlns:a16="http://schemas.microsoft.com/office/drawing/2014/main" xmlns="" id="{1C007F28-4C33-6B43-8EF2-C436CB638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150" y="3286417"/>
                <a:ext cx="520770" cy="520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B1F8A5B6-6F38-6C4B-9567-8E21753DF4BB}"/>
                  </a:ext>
                </a:extLst>
              </p:cNvPr>
              <p:cNvSpPr txBox="1"/>
              <p:nvPr/>
            </p:nvSpPr>
            <p:spPr>
              <a:xfrm>
                <a:off x="9215930" y="4059773"/>
                <a:ext cx="1339188" cy="4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b="1" dirty="0"/>
                  <a:t>ODO (</a:t>
                </a:r>
                <a:r>
                  <a:rPr lang="en-GB" sz="900" b="1" dirty="0" err="1"/>
                  <a:t>en</a:t>
                </a:r>
                <a:r>
                  <a:rPr lang="en-GB" sz="900" b="1" dirty="0"/>
                  <a:t>, </a:t>
                </a:r>
                <a:r>
                  <a:rPr lang="en-GB" sz="900" b="1" dirty="0" err="1"/>
                  <a:t>es</a:t>
                </a:r>
                <a:r>
                  <a:rPr lang="en-GB" sz="900" b="1" dirty="0"/>
                  <a:t>) and OGL</a:t>
                </a:r>
              </a:p>
            </p:txBody>
          </p:sp>
          <p:pic>
            <p:nvPicPr>
              <p:cNvPr id="39" name="Picture 14" descr="http://icons.iconarchive.com/icons/iconsmind/outline/512/Tablet-Phone-icon.png">
                <a:extLst>
                  <a:ext uri="{FF2B5EF4-FFF2-40B4-BE49-F238E27FC236}">
                    <a16:creationId xmlns:a16="http://schemas.microsoft.com/office/drawing/2014/main" xmlns="" id="{7322EFFE-3C3E-D846-B0A7-DA3D7E7BA9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66329" y="4758915"/>
                <a:ext cx="785217" cy="846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D1188096-76C5-F349-9148-FEEA3FED9613}"/>
                  </a:ext>
                </a:extLst>
              </p:cNvPr>
              <p:cNvSpPr txBox="1"/>
              <p:nvPr/>
            </p:nvSpPr>
            <p:spPr>
              <a:xfrm>
                <a:off x="6172431" y="5017285"/>
                <a:ext cx="2095628" cy="47125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endParaRPr lang="en-GB" sz="1350" b="1" dirty="0"/>
              </a:p>
            </p:txBody>
          </p:sp>
          <p:pic>
            <p:nvPicPr>
              <p:cNvPr id="41" name="Picture 2">
                <a:extLst>
                  <a:ext uri="{FF2B5EF4-FFF2-40B4-BE49-F238E27FC236}">
                    <a16:creationId xmlns:a16="http://schemas.microsoft.com/office/drawing/2014/main" xmlns="" id="{E3EBDF4E-BFB9-BC4A-B5B4-FDA021D148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24430" y="3363057"/>
                <a:ext cx="916606" cy="1116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4" descr="https://s3.amazonaws.com/kinlane-productions/api-service-providers/3Scale/3scale-logo-tr.png">
                <a:extLst>
                  <a:ext uri="{FF2B5EF4-FFF2-40B4-BE49-F238E27FC236}">
                    <a16:creationId xmlns:a16="http://schemas.microsoft.com/office/drawing/2014/main" xmlns="" id="{16AC6D22-45D2-C046-99D9-9A5CE5EE8C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8753" y="5072097"/>
                <a:ext cx="1204899" cy="3534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9D3BAAD5-B0E7-0147-8711-31CCF5332764}"/>
                  </a:ext>
                </a:extLst>
              </p:cNvPr>
              <p:cNvSpPr txBox="1"/>
              <p:nvPr/>
            </p:nvSpPr>
            <p:spPr>
              <a:xfrm>
                <a:off x="9293188" y="5580953"/>
                <a:ext cx="1080000" cy="4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b="1" dirty="0"/>
                  <a:t>Developer Program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CA3D2400-96D9-7243-AC27-6E516C2A2315}"/>
                  </a:ext>
                </a:extLst>
              </p:cNvPr>
              <p:cNvSpPr txBox="1"/>
              <p:nvPr/>
            </p:nvSpPr>
            <p:spPr>
              <a:xfrm>
                <a:off x="6335873" y="4509160"/>
                <a:ext cx="1651101" cy="56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/>
                  <a:t>ODO &amp; OGL Data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A84635D7-A973-B545-9278-A9F6AE2C154D}"/>
                  </a:ext>
                </a:extLst>
              </p:cNvPr>
              <p:cNvSpPr txBox="1"/>
              <p:nvPr/>
            </p:nvSpPr>
            <p:spPr>
              <a:xfrm>
                <a:off x="1877344" y="3991721"/>
                <a:ext cx="1176800" cy="4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b="1" dirty="0"/>
                  <a:t>ODO Data Editor (DPS)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13AC6A14-36BD-4041-8573-E91078AC2C07}"/>
                  </a:ext>
                </a:extLst>
              </p:cNvPr>
              <p:cNvSpPr txBox="1"/>
              <p:nvPr/>
            </p:nvSpPr>
            <p:spPr>
              <a:xfrm>
                <a:off x="3500737" y="4247750"/>
                <a:ext cx="1625327" cy="449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900" b="1" dirty="0"/>
                  <a:t>Language Conversion Pipeline</a:t>
                </a:r>
              </a:p>
            </p:txBody>
          </p:sp>
          <p:pic>
            <p:nvPicPr>
              <p:cNvPr id="50" name="Picture 6" descr="https://openclipart.org/image/2400px/svg_to_png/213252/Gear-icon.png">
                <a:extLst>
                  <a:ext uri="{FF2B5EF4-FFF2-40B4-BE49-F238E27FC236}">
                    <a16:creationId xmlns:a16="http://schemas.microsoft.com/office/drawing/2014/main" xmlns="" id="{9DFB9013-4C3E-404E-B8B4-E0D130EA48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9026856">
                <a:off x="5016639" y="4218529"/>
                <a:ext cx="563439" cy="6011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xmlns="" id="{0A6C7545-F013-E243-9F88-C3CA6CB1F160}"/>
                  </a:ext>
                </a:extLst>
              </p:cNvPr>
              <p:cNvSpPr/>
              <p:nvPr/>
            </p:nvSpPr>
            <p:spPr>
              <a:xfrm rot="1175658">
                <a:off x="2810226" y="3567328"/>
                <a:ext cx="1184423" cy="545341"/>
              </a:xfrm>
              <a:prstGeom prst="homePlat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050" b="1" dirty="0">
                    <a:solidFill>
                      <a:schemeClr val="bg1"/>
                    </a:solidFill>
                  </a:rPr>
                  <a:t>English &amp; Spanish</a:t>
                </a:r>
              </a:p>
              <a:p>
                <a:r>
                  <a:rPr lang="en-GB" sz="1050" b="1" dirty="0">
                    <a:solidFill>
                      <a:schemeClr val="bg1"/>
                    </a:solidFill>
                  </a:rPr>
                  <a:t>Scripts</a:t>
                </a:r>
              </a:p>
            </p:txBody>
          </p:sp>
          <p:pic>
            <p:nvPicPr>
              <p:cNvPr id="53" name="Picture 2" descr="C:\Users\dave Zack\Desktop\Clipboard01.jpg">
                <a:extLst>
                  <a:ext uri="{FF2B5EF4-FFF2-40B4-BE49-F238E27FC236}">
                    <a16:creationId xmlns:a16="http://schemas.microsoft.com/office/drawing/2014/main" xmlns="" id="{92565EF5-94F1-6841-9496-9B4E9C64A8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0841" y="3817107"/>
                <a:ext cx="286633" cy="306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xmlns="" id="{92EDCB06-130F-4C4B-88AE-8ACEAAFFCAA4}"/>
                  </a:ext>
                </a:extLst>
              </p:cNvPr>
              <p:cNvSpPr txBox="1"/>
              <p:nvPr/>
            </p:nvSpPr>
            <p:spPr>
              <a:xfrm>
                <a:off x="7433296" y="5035737"/>
                <a:ext cx="909611" cy="505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/>
                  <a:t>API Platform</a:t>
                </a:r>
              </a:p>
            </p:txBody>
          </p:sp>
          <p:sp>
            <p:nvSpPr>
              <p:cNvPr id="59" name="Pentagon 58">
                <a:extLst>
                  <a:ext uri="{FF2B5EF4-FFF2-40B4-BE49-F238E27FC236}">
                    <a16:creationId xmlns:a16="http://schemas.microsoft.com/office/drawing/2014/main" xmlns="" id="{1B1EBDE3-C0D6-F647-81AE-10FDA156F572}"/>
                  </a:ext>
                </a:extLst>
              </p:cNvPr>
              <p:cNvSpPr/>
              <p:nvPr/>
            </p:nvSpPr>
            <p:spPr>
              <a:xfrm>
                <a:off x="8419113" y="3487827"/>
                <a:ext cx="936000" cy="288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Pentagon 59">
                <a:extLst>
                  <a:ext uri="{FF2B5EF4-FFF2-40B4-BE49-F238E27FC236}">
                    <a16:creationId xmlns:a16="http://schemas.microsoft.com/office/drawing/2014/main" xmlns="" id="{D35D1CF3-6304-2C43-AD35-60C91F901634}"/>
                  </a:ext>
                </a:extLst>
              </p:cNvPr>
              <p:cNvSpPr/>
              <p:nvPr/>
            </p:nvSpPr>
            <p:spPr>
              <a:xfrm>
                <a:off x="8419113" y="4871538"/>
                <a:ext cx="936000" cy="288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xmlns="" id="{67EAF727-264A-9740-9C7F-C4C326F5F9BF}"/>
                  </a:ext>
                </a:extLst>
              </p:cNvPr>
              <p:cNvSpPr/>
              <p:nvPr/>
            </p:nvSpPr>
            <p:spPr>
              <a:xfrm>
                <a:off x="8342907" y="3345134"/>
                <a:ext cx="518820" cy="2164786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wordArtVert" rtlCol="0" anchor="ctr"/>
              <a:lstStyle/>
              <a:p>
                <a:pPr algn="ctr"/>
                <a:r>
                  <a:rPr lang="en-GB" b="1" dirty="0">
                    <a:solidFill>
                      <a:schemeClr val="bg1"/>
                    </a:solidFill>
                  </a:rPr>
                  <a:t>API</a:t>
                </a:r>
              </a:p>
            </p:txBody>
          </p:sp>
          <p:sp>
            <p:nvSpPr>
              <p:cNvPr id="63" name="Pentagon 62">
                <a:extLst>
                  <a:ext uri="{FF2B5EF4-FFF2-40B4-BE49-F238E27FC236}">
                    <a16:creationId xmlns:a16="http://schemas.microsoft.com/office/drawing/2014/main" xmlns="" id="{B99DA3D2-C516-9746-81CF-3D4F0DEDC7C8}"/>
                  </a:ext>
                </a:extLst>
              </p:cNvPr>
              <p:cNvSpPr/>
              <p:nvPr/>
            </p:nvSpPr>
            <p:spPr>
              <a:xfrm>
                <a:off x="5558458" y="4221637"/>
                <a:ext cx="702568" cy="396000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bg1"/>
                    </a:solidFill>
                  </a:rPr>
                  <a:t>XML</a:t>
                </a:r>
              </a:p>
            </p:txBody>
          </p:sp>
          <p:sp>
            <p:nvSpPr>
              <p:cNvPr id="65" name="Pentagon 64">
                <a:extLst>
                  <a:ext uri="{FF2B5EF4-FFF2-40B4-BE49-F238E27FC236}">
                    <a16:creationId xmlns:a16="http://schemas.microsoft.com/office/drawing/2014/main" xmlns="" id="{EDCB2CB3-630E-3F4B-AC5F-B681F6667721}"/>
                  </a:ext>
                </a:extLst>
              </p:cNvPr>
              <p:cNvSpPr/>
              <p:nvPr/>
            </p:nvSpPr>
            <p:spPr>
              <a:xfrm rot="19672082">
                <a:off x="3035082" y="4946633"/>
                <a:ext cx="1128194" cy="395999"/>
              </a:xfrm>
              <a:prstGeom prst="homePlat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050" b="1" dirty="0">
                    <a:solidFill>
                      <a:schemeClr val="bg1"/>
                    </a:solidFill>
                  </a:rPr>
                  <a:t>OGL </a:t>
                </a:r>
                <a:r>
                  <a:rPr lang="en-GB" sz="1050" b="1" dirty="0" err="1">
                    <a:solidFill>
                      <a:schemeClr val="bg1"/>
                    </a:solidFill>
                  </a:rPr>
                  <a:t>langs</a:t>
                </a:r>
                <a:endParaRPr lang="en-GB" sz="105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CAF083E9-4323-F146-A013-5C46AC9C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370229" y="4013259"/>
              <a:ext cx="663648" cy="368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120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7699F2-5FB8-8F45-9750-ED28D584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wrong with LEAP1?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D2129BB0-7C00-2A43-9133-05D3E8A21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200" y="1979001"/>
            <a:ext cx="6477000" cy="39262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E56CBAE-2CDB-D74C-B941-198FCDBDEF1A}"/>
              </a:ext>
            </a:extLst>
          </p:cNvPr>
          <p:cNvSpPr txBox="1"/>
          <p:nvPr/>
        </p:nvSpPr>
        <p:spPr>
          <a:xfrm>
            <a:off x="381000" y="5872154"/>
            <a:ext cx="8464826" cy="101566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b="1" dirty="0"/>
              <a:t>Complex Linked Data model</a:t>
            </a:r>
          </a:p>
          <a:p>
            <a:endParaRPr lang="en-GB" sz="15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50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b="1" dirty="0"/>
              <a:t>Few in team understood the model – single points of failure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500" b="1" dirty="0"/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GB" sz="1500" b="1" dirty="0"/>
              <a:t>Model was not providing measurable business value</a:t>
            </a:r>
          </a:p>
        </p:txBody>
      </p:sp>
    </p:spTree>
    <p:extLst>
      <p:ext uri="{BB962C8B-B14F-4D97-AF65-F5344CB8AC3E}">
        <p14:creationId xmlns:p14="http://schemas.microsoft.com/office/powerpoint/2010/main" val="91975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7699F2-5FB8-8F45-9750-ED28D584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was wrong with LEAP1?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Outwardly good – internally </a:t>
            </a:r>
            <a:r>
              <a:rPr lang="en-GB" dirty="0" err="1"/>
              <a:t>unscalable</a:t>
            </a:r>
            <a:r>
              <a:rPr lang="en-GB" dirty="0"/>
              <a:t>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Long SLOW data </a:t>
            </a:r>
            <a:r>
              <a:rPr lang="en-GB" dirty="0" smtClean="0"/>
              <a:t>pipeline (+10hrs)</a:t>
            </a:r>
            <a:endParaRPr lang="en-GB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 smtClean="0"/>
              <a:t>Hard </a:t>
            </a:r>
            <a:r>
              <a:rPr lang="en-GB" dirty="0"/>
              <a:t>process to debug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Weak brittle testing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/>
              <a:t>Languages tested not the pipeline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dirty="0" smtClean="0"/>
              <a:t>Developers </a:t>
            </a:r>
            <a:r>
              <a:rPr lang="en-GB" dirty="0"/>
              <a:t>running data conversions not writing code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713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0845F88-7BE3-E74F-B774-262286535CFA}"/>
              </a:ext>
            </a:extLst>
          </p:cNvPr>
          <p:cNvSpPr/>
          <p:nvPr/>
        </p:nvSpPr>
        <p:spPr>
          <a:xfrm>
            <a:off x="304800" y="2906420"/>
            <a:ext cx="8534400" cy="37991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dirty="0"/>
              <a:t>AWS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56C12B0-352E-074B-B808-8781D73A57D2}"/>
              </a:ext>
            </a:extLst>
          </p:cNvPr>
          <p:cNvSpPr/>
          <p:nvPr/>
        </p:nvSpPr>
        <p:spPr>
          <a:xfrm>
            <a:off x="6296200" y="4725043"/>
            <a:ext cx="2314399" cy="8883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182239A-F648-034A-AB2B-37B8523E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LEAP 1 Architecture (simplified)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28A758-8E70-B540-9992-23C3512FE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400" dirty="0"/>
              <a:t>Duplicated stack for Web and Dev API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xmlns="" id="{D4A841C9-9831-C24D-9BF3-C50F80257B51}"/>
              </a:ext>
            </a:extLst>
          </p:cNvPr>
          <p:cNvSpPr/>
          <p:nvPr/>
        </p:nvSpPr>
        <p:spPr>
          <a:xfrm>
            <a:off x="4676216" y="4313570"/>
            <a:ext cx="1131637" cy="65461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/>
              <a:t>ElasticSearch</a:t>
            </a:r>
            <a:endParaRPr lang="en-GB" sz="1200" dirty="0"/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xmlns="" id="{146A8F08-7E08-1240-B527-F337C7B2079F}"/>
              </a:ext>
            </a:extLst>
          </p:cNvPr>
          <p:cNvSpPr/>
          <p:nvPr/>
        </p:nvSpPr>
        <p:spPr>
          <a:xfrm>
            <a:off x="4653123" y="5515469"/>
            <a:ext cx="1143000" cy="802137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Postgres</a:t>
            </a:r>
          </a:p>
          <a:p>
            <a:pPr algn="ctr"/>
            <a:r>
              <a:rPr lang="en-GB" sz="1600" dirty="0"/>
              <a:t>(RDS)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DE18574-D507-1041-95F0-8FCC5F8BFD2C}"/>
              </a:ext>
            </a:extLst>
          </p:cNvPr>
          <p:cNvGrpSpPr/>
          <p:nvPr/>
        </p:nvGrpSpPr>
        <p:grpSpPr>
          <a:xfrm>
            <a:off x="6067599" y="4851435"/>
            <a:ext cx="2458667" cy="802553"/>
            <a:chOff x="5029196" y="3479336"/>
            <a:chExt cx="2458668" cy="80255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29541BED-101E-7D46-AF07-F8DCE1E730F2}"/>
                </a:ext>
              </a:extLst>
            </p:cNvPr>
            <p:cNvSpPr/>
            <p:nvPr/>
          </p:nvSpPr>
          <p:spPr>
            <a:xfrm>
              <a:off x="5029196" y="3479336"/>
              <a:ext cx="2458668" cy="8025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50D61384-461A-B740-A4E5-8E8EB2EC7B77}"/>
                </a:ext>
              </a:extLst>
            </p:cNvPr>
            <p:cNvSpPr/>
            <p:nvPr/>
          </p:nvSpPr>
          <p:spPr>
            <a:xfrm>
              <a:off x="5181598" y="3585643"/>
              <a:ext cx="931574" cy="56742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Python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ABE3816-6CFB-D448-A99E-D83CA639D234}"/>
                </a:ext>
              </a:extLst>
            </p:cNvPr>
            <p:cNvSpPr/>
            <p:nvPr/>
          </p:nvSpPr>
          <p:spPr>
            <a:xfrm>
              <a:off x="6336287" y="3585643"/>
              <a:ext cx="1055112" cy="56743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NGINX Gateway</a:t>
              </a:r>
            </a:p>
          </p:txBody>
        </p:sp>
      </p:grpSp>
      <p:sp>
        <p:nvSpPr>
          <p:cNvPr id="12" name="Can 11">
            <a:extLst>
              <a:ext uri="{FF2B5EF4-FFF2-40B4-BE49-F238E27FC236}">
                <a16:creationId xmlns:a16="http://schemas.microsoft.com/office/drawing/2014/main" xmlns="" id="{5BD1FC71-C954-B343-A931-E07CB86F50F2}"/>
              </a:ext>
            </a:extLst>
          </p:cNvPr>
          <p:cNvSpPr/>
          <p:nvPr/>
        </p:nvSpPr>
        <p:spPr>
          <a:xfrm>
            <a:off x="6195695" y="3581400"/>
            <a:ext cx="710106" cy="64158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60F20397-10F4-A04A-83AE-3FFF17044867}"/>
              </a:ext>
            </a:extLst>
          </p:cNvPr>
          <p:cNvSpPr/>
          <p:nvPr/>
        </p:nvSpPr>
        <p:spPr>
          <a:xfrm>
            <a:off x="7193890" y="3600777"/>
            <a:ext cx="1416710" cy="5689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Load Balancer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9F1180A3-B033-1146-949A-FDB34F39F3A2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7151575" y="5241457"/>
            <a:ext cx="22311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379143AC-2FD6-CC45-A6DC-49DE32C9643D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7902245" y="4169695"/>
            <a:ext cx="0" cy="78804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5FE843E3-5B28-3645-80F0-B58A6D6A6B8E}"/>
              </a:ext>
            </a:extLst>
          </p:cNvPr>
          <p:cNvCxnSpPr>
            <a:cxnSpLocks/>
            <a:stCxn id="8" idx="1"/>
            <a:endCxn id="10" idx="4"/>
          </p:cNvCxnSpPr>
          <p:nvPr/>
        </p:nvCxnSpPr>
        <p:spPr>
          <a:xfrm flipH="1">
            <a:off x="5796123" y="5241457"/>
            <a:ext cx="423878" cy="67508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2A895714-8F6A-9845-AB98-8C1E56716A82}"/>
              </a:ext>
            </a:extLst>
          </p:cNvPr>
          <p:cNvCxnSpPr>
            <a:cxnSpLocks/>
            <a:stCxn id="8" idx="1"/>
            <a:endCxn id="9" idx="4"/>
          </p:cNvCxnSpPr>
          <p:nvPr/>
        </p:nvCxnSpPr>
        <p:spPr>
          <a:xfrm flipH="1" flipV="1">
            <a:off x="5807853" y="4640879"/>
            <a:ext cx="412148" cy="60057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loud 47">
            <a:extLst>
              <a:ext uri="{FF2B5EF4-FFF2-40B4-BE49-F238E27FC236}">
                <a16:creationId xmlns:a16="http://schemas.microsoft.com/office/drawing/2014/main" xmlns="" id="{A4AD4590-762B-D143-87A9-B4D1AE621D23}"/>
              </a:ext>
            </a:extLst>
          </p:cNvPr>
          <p:cNvSpPr/>
          <p:nvPr/>
        </p:nvSpPr>
        <p:spPr>
          <a:xfrm>
            <a:off x="6324600" y="2057400"/>
            <a:ext cx="1679905" cy="547052"/>
          </a:xfrm>
          <a:prstGeom prst="cloud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88D024D5-72D7-F140-B608-7724766289A1}"/>
              </a:ext>
            </a:extLst>
          </p:cNvPr>
          <p:cNvCxnSpPr>
            <a:cxnSpLocks/>
            <a:stCxn id="48" idx="1"/>
            <a:endCxn id="17" idx="0"/>
          </p:cNvCxnSpPr>
          <p:nvPr/>
        </p:nvCxnSpPr>
        <p:spPr>
          <a:xfrm>
            <a:off x="7164553" y="2603869"/>
            <a:ext cx="737692" cy="996908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05C6D0FB-AB7A-8A4A-AABB-1648B6028A0C}"/>
              </a:ext>
            </a:extLst>
          </p:cNvPr>
          <p:cNvCxnSpPr>
            <a:cxnSpLocks/>
            <a:stCxn id="48" idx="1"/>
            <a:endCxn id="12" idx="1"/>
          </p:cNvCxnSpPr>
          <p:nvPr/>
        </p:nvCxnSpPr>
        <p:spPr>
          <a:xfrm flipH="1">
            <a:off x="6550748" y="2603869"/>
            <a:ext cx="613805" cy="97753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Folded Corner 89">
            <a:extLst>
              <a:ext uri="{FF2B5EF4-FFF2-40B4-BE49-F238E27FC236}">
                <a16:creationId xmlns:a16="http://schemas.microsoft.com/office/drawing/2014/main" xmlns="" id="{C2B37A9C-D41F-4948-881D-ADDBAF266A46}"/>
              </a:ext>
            </a:extLst>
          </p:cNvPr>
          <p:cNvSpPr/>
          <p:nvPr/>
        </p:nvSpPr>
        <p:spPr>
          <a:xfrm>
            <a:off x="447118" y="3845178"/>
            <a:ext cx="695882" cy="457200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 anchorCtr="0"/>
          <a:lstStyle/>
          <a:p>
            <a:pPr algn="ctr"/>
            <a:r>
              <a:rPr lang="en-GB" sz="1600" dirty="0"/>
              <a:t>XML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xmlns="" id="{C7CE70FA-F110-0A48-AAB2-B0411B4AC52A}"/>
              </a:ext>
            </a:extLst>
          </p:cNvPr>
          <p:cNvGrpSpPr/>
          <p:nvPr/>
        </p:nvGrpSpPr>
        <p:grpSpPr>
          <a:xfrm>
            <a:off x="1295400" y="3367988"/>
            <a:ext cx="2869275" cy="3048000"/>
            <a:chOff x="1474125" y="3124200"/>
            <a:chExt cx="2869275" cy="30480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xmlns="" id="{EE2AF1CB-18CB-2C4E-9D6F-12CB0AFEECEF}"/>
                </a:ext>
              </a:extLst>
            </p:cNvPr>
            <p:cNvGrpSpPr/>
            <p:nvPr/>
          </p:nvGrpSpPr>
          <p:grpSpPr>
            <a:xfrm>
              <a:off x="1474125" y="3124200"/>
              <a:ext cx="2869275" cy="3048000"/>
              <a:chOff x="1256483" y="2061768"/>
              <a:chExt cx="2869275" cy="304800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xmlns="" id="{08637112-F036-6E40-A506-8FC2289C617D}"/>
                  </a:ext>
                </a:extLst>
              </p:cNvPr>
              <p:cNvSpPr/>
              <p:nvPr/>
            </p:nvSpPr>
            <p:spPr>
              <a:xfrm>
                <a:off x="1256483" y="2061768"/>
                <a:ext cx="2869275" cy="3048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GB" dirty="0"/>
                  <a:t>Offline Pre-processing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B9767FEB-5123-8341-9F20-690E333D064D}"/>
                  </a:ext>
                </a:extLst>
              </p:cNvPr>
              <p:cNvSpPr/>
              <p:nvPr/>
            </p:nvSpPr>
            <p:spPr>
              <a:xfrm>
                <a:off x="2975526" y="4263903"/>
                <a:ext cx="1020763" cy="6928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/>
                  <a:t>DB Process</a:t>
                </a:r>
              </a:p>
              <a:p>
                <a:pPr algn="ctr"/>
                <a:r>
                  <a:rPr lang="en-GB" sz="1400" dirty="0"/>
                  <a:t>(Python)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705FA314-66F2-3348-9670-C75FC16A79EE}"/>
                  </a:ext>
                </a:extLst>
              </p:cNvPr>
              <p:cNvSpPr/>
              <p:nvPr/>
            </p:nvSpPr>
            <p:spPr>
              <a:xfrm>
                <a:off x="1559473" y="2558948"/>
                <a:ext cx="889988" cy="4172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/>
                  <a:t>XSLT 1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12B45D22-EEE0-A940-ADF1-CAED7DD8C160}"/>
                  </a:ext>
                </a:extLst>
              </p:cNvPr>
              <p:cNvSpPr/>
              <p:nvPr/>
            </p:nvSpPr>
            <p:spPr>
              <a:xfrm>
                <a:off x="3004979" y="3051364"/>
                <a:ext cx="961856" cy="55251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/>
                  <a:t>ES Prep</a:t>
                </a:r>
              </a:p>
              <a:p>
                <a:pPr algn="ctr"/>
                <a:r>
                  <a:rPr lang="en-GB" sz="1400" dirty="0"/>
                  <a:t>(Python)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DBD3AD9-39EF-E044-B859-EAD238697ABD}"/>
                  </a:ext>
                </a:extLst>
              </p:cNvPr>
              <p:cNvSpPr/>
              <p:nvPr/>
            </p:nvSpPr>
            <p:spPr>
              <a:xfrm>
                <a:off x="1561655" y="3128568"/>
                <a:ext cx="889988" cy="4172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/>
                  <a:t>XSLT 2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xmlns="" id="{5534ADBA-55F2-FF45-AB2B-41DF7A568F8E}"/>
                  </a:ext>
                </a:extLst>
              </p:cNvPr>
              <p:cNvSpPr/>
              <p:nvPr/>
            </p:nvSpPr>
            <p:spPr>
              <a:xfrm>
                <a:off x="1556865" y="3686760"/>
                <a:ext cx="889988" cy="4172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dirty="0"/>
                  <a:t>RDF Import</a:t>
                </a:r>
              </a:p>
            </p:txBody>
          </p: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xmlns="" id="{DC899EF9-79C7-6049-9573-3B49A64A15F5}"/>
                </a:ext>
              </a:extLst>
            </p:cNvPr>
            <p:cNvCxnSpPr>
              <a:cxnSpLocks/>
              <a:stCxn id="141" idx="2"/>
              <a:endCxn id="119" idx="1"/>
            </p:cNvCxnSpPr>
            <p:nvPr/>
          </p:nvCxnSpPr>
          <p:spPr>
            <a:xfrm>
              <a:off x="2219501" y="5166412"/>
              <a:ext cx="0" cy="1644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xmlns="" id="{B8F6AAF8-C7E6-6749-BAE6-4B24DA20D385}"/>
                </a:ext>
              </a:extLst>
            </p:cNvPr>
            <p:cNvCxnSpPr>
              <a:cxnSpLocks/>
              <a:stCxn id="76" idx="0"/>
              <a:endCxn id="88" idx="2"/>
            </p:cNvCxnSpPr>
            <p:nvPr/>
          </p:nvCxnSpPr>
          <p:spPr>
            <a:xfrm flipH="1" flipV="1">
              <a:off x="3703549" y="4666310"/>
              <a:ext cx="1" cy="6600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Can 118">
              <a:extLst>
                <a:ext uri="{FF2B5EF4-FFF2-40B4-BE49-F238E27FC236}">
                  <a16:creationId xmlns:a16="http://schemas.microsoft.com/office/drawing/2014/main" xmlns="" id="{F3B4D6C7-86F7-8740-8F8F-48923EC32F34}"/>
                </a:ext>
              </a:extLst>
            </p:cNvPr>
            <p:cNvSpPr/>
            <p:nvPr/>
          </p:nvSpPr>
          <p:spPr>
            <a:xfrm>
              <a:off x="1774507" y="5330875"/>
              <a:ext cx="889988" cy="688290"/>
            </a:xfrm>
            <a:prstGeom prst="can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400" dirty="0"/>
                <a:t>Linked Data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xmlns="" id="{07B14BA8-3E8D-D644-947C-07BFA5B91248}"/>
                </a:ext>
              </a:extLst>
            </p:cNvPr>
            <p:cNvCxnSpPr>
              <a:cxnSpLocks/>
              <a:stCxn id="119" idx="4"/>
              <a:endCxn id="76" idx="1"/>
            </p:cNvCxnSpPr>
            <p:nvPr/>
          </p:nvCxnSpPr>
          <p:spPr>
            <a:xfrm flipV="1">
              <a:off x="2664495" y="5672750"/>
              <a:ext cx="528673" cy="22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xmlns="" id="{006B2389-9083-6C4F-B944-C25DD9C1852F}"/>
                </a:ext>
              </a:extLst>
            </p:cNvPr>
            <p:cNvCxnSpPr>
              <a:cxnSpLocks/>
              <a:stCxn id="77" idx="2"/>
              <a:endCxn id="136" idx="0"/>
            </p:cNvCxnSpPr>
            <p:nvPr/>
          </p:nvCxnSpPr>
          <p:spPr>
            <a:xfrm>
              <a:off x="2222109" y="4038600"/>
              <a:ext cx="2182" cy="15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xmlns="" id="{EF1C5933-F0A5-A444-A12C-6D1BFC19D958}"/>
                </a:ext>
              </a:extLst>
            </p:cNvPr>
            <p:cNvCxnSpPr>
              <a:cxnSpLocks/>
              <a:stCxn id="136" idx="2"/>
              <a:endCxn id="141" idx="0"/>
            </p:cNvCxnSpPr>
            <p:nvPr/>
          </p:nvCxnSpPr>
          <p:spPr>
            <a:xfrm flipH="1">
              <a:off x="2219501" y="4608220"/>
              <a:ext cx="4790" cy="1409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xmlns="" id="{847FED9E-3067-394D-BA0F-0EA653EFB3BF}"/>
              </a:ext>
            </a:extLst>
          </p:cNvPr>
          <p:cNvCxnSpPr>
            <a:cxnSpLocks/>
            <a:stCxn id="76" idx="3"/>
            <a:endCxn id="10" idx="2"/>
          </p:cNvCxnSpPr>
          <p:nvPr/>
        </p:nvCxnSpPr>
        <p:spPr>
          <a:xfrm>
            <a:off x="4035206" y="5916538"/>
            <a:ext cx="61791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xmlns="" id="{E35B2DB4-A472-0744-80D6-85C365197B95}"/>
              </a:ext>
            </a:extLst>
          </p:cNvPr>
          <p:cNvCxnSpPr>
            <a:cxnSpLocks/>
            <a:stCxn id="88" idx="3"/>
            <a:endCxn id="9" idx="2"/>
          </p:cNvCxnSpPr>
          <p:nvPr/>
        </p:nvCxnSpPr>
        <p:spPr>
          <a:xfrm>
            <a:off x="4005752" y="4633841"/>
            <a:ext cx="670464" cy="70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xmlns="" id="{853521AE-39FB-E44C-B867-E53D9F473A38}"/>
              </a:ext>
            </a:extLst>
          </p:cNvPr>
          <p:cNvCxnSpPr>
            <a:cxnSpLocks/>
            <a:stCxn id="90" idx="3"/>
            <a:endCxn id="77" idx="1"/>
          </p:cNvCxnSpPr>
          <p:nvPr/>
        </p:nvCxnSpPr>
        <p:spPr>
          <a:xfrm>
            <a:off x="1143000" y="4073778"/>
            <a:ext cx="455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TextBox 248">
            <a:extLst>
              <a:ext uri="{FF2B5EF4-FFF2-40B4-BE49-F238E27FC236}">
                <a16:creationId xmlns:a16="http://schemas.microsoft.com/office/drawing/2014/main" xmlns="" id="{CD980D2E-FE44-4E4F-8EB4-EA4F134A571C}"/>
              </a:ext>
            </a:extLst>
          </p:cNvPr>
          <p:cNvSpPr txBox="1"/>
          <p:nvPr/>
        </p:nvSpPr>
        <p:spPr>
          <a:xfrm>
            <a:off x="3641861" y="50486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5h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xmlns="" id="{5496A1C6-2CF4-484F-AA18-71520A38E4BB}"/>
              </a:ext>
            </a:extLst>
          </p:cNvPr>
          <p:cNvSpPr txBox="1"/>
          <p:nvPr/>
        </p:nvSpPr>
        <p:spPr>
          <a:xfrm>
            <a:off x="2540155" y="504864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5h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xmlns="" id="{18833412-484A-2649-A4C9-E8B377DED8DF}"/>
              </a:ext>
            </a:extLst>
          </p:cNvPr>
          <p:cNvSpPr txBox="1"/>
          <p:nvPr/>
        </p:nvSpPr>
        <p:spPr>
          <a:xfrm>
            <a:off x="220742" y="2448787"/>
            <a:ext cx="320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X2</a:t>
            </a:r>
            <a:r>
              <a:rPr lang="en-GB" dirty="0"/>
              <a:t> – 1 for Web, 1 for Dev API</a:t>
            </a:r>
          </a:p>
        </p:txBody>
      </p:sp>
    </p:spTree>
    <p:extLst>
      <p:ext uri="{BB962C8B-B14F-4D97-AF65-F5344CB8AC3E}">
        <p14:creationId xmlns:p14="http://schemas.microsoft.com/office/powerpoint/2010/main" val="4057619599"/>
      </p:ext>
    </p:extLst>
  </p:cSld>
  <p:clrMapOvr>
    <a:masterClrMapping/>
  </p:clrMapOvr>
</p:sld>
</file>

<file path=ppt/theme/theme1.xml><?xml version="1.0" encoding="utf-8"?>
<a:theme xmlns:a="http://schemas.openxmlformats.org/drawingml/2006/main" name="New Look">
  <a:themeElements>
    <a:clrScheme name="OUP">
      <a:dk1>
        <a:srgbClr val="002147"/>
      </a:dk1>
      <a:lt1>
        <a:sysClr val="window" lastClr="FFFFFF"/>
      </a:lt1>
      <a:dk2>
        <a:srgbClr val="000000"/>
      </a:dk2>
      <a:lt2>
        <a:srgbClr val="E7E7E7"/>
      </a:lt2>
      <a:accent1>
        <a:srgbClr val="0082C0"/>
      </a:accent1>
      <a:accent2>
        <a:srgbClr val="9C132E"/>
      </a:accent2>
      <a:accent3>
        <a:srgbClr val="5D4B0A"/>
      </a:accent3>
      <a:accent4>
        <a:srgbClr val="898A17"/>
      </a:accent4>
      <a:accent5>
        <a:srgbClr val="4B3242"/>
      </a:accent5>
      <a:accent6>
        <a:srgbClr val="BD7824"/>
      </a:accent6>
      <a:hlink>
        <a:srgbClr val="E7B513"/>
      </a:hlink>
      <a:folHlink>
        <a:srgbClr val="DC91A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5582D9D8409040A26A07C1EB29071F" ma:contentTypeVersion="3" ma:contentTypeDescription="Create a new document." ma:contentTypeScope="" ma:versionID="ee8cc2cf5890150c0b35756505a32c38">
  <xsd:schema xmlns:xsd="http://www.w3.org/2001/XMLSchema" xmlns:xs="http://www.w3.org/2001/XMLSchema" xmlns:p="http://schemas.microsoft.com/office/2006/metadata/properties" xmlns:ns2="7de3c1aa-171e-4e54-9606-0ac6dbd86422" targetNamespace="http://schemas.microsoft.com/office/2006/metadata/properties" ma:root="true" ma:fieldsID="b9e59dbdb6e0f376d3ce8b6b172b3cea" ns2:_="">
    <xsd:import namespace="7de3c1aa-171e-4e54-9606-0ac6dbd86422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Status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e3c1aa-171e-4e54-9606-0ac6dbd86422" elementFormDefault="qualified">
    <xsd:import namespace="http://schemas.microsoft.com/office/2006/documentManagement/types"/>
    <xsd:import namespace="http://schemas.microsoft.com/office/infopath/2007/PartnerControls"/>
    <xsd:element name="Category" ma:index="8" nillable="true" ma:displayName="Category" ma:default="Project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Marketing"/>
                    <xsd:enumeration value="Training"/>
                    <xsd:enumeration value="Strategy"/>
                    <xsd:enumeration value="Project"/>
                    <xsd:enumeration value="Experiment"/>
                    <xsd:enumeration value="Analyst"/>
                  </xsd:restriction>
                </xsd:simpleType>
              </xsd:element>
            </xsd:sequence>
          </xsd:extension>
        </xsd:complexContent>
      </xsd:complexType>
    </xsd:element>
    <xsd:element name="Status" ma:index="9" ma:displayName="Progress" ma:default="In progress" ma:format="Dropdown" ma:indexed="true" ma:internalName="Status">
      <xsd:simpleType>
        <xsd:restriction base="dms:Choice">
          <xsd:enumeration value="In progress"/>
          <xsd:enumeration value="Final"/>
          <xsd:enumeration value="For review"/>
          <xsd:enumeration value="N/A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 ma:index="10" ma:displayName="Subject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7de3c1aa-171e-4e54-9606-0ac6dbd86422">
      <Value>Strategy</Value>
    </Category>
    <Status xmlns="7de3c1aa-171e-4e54-9606-0ac6dbd86422">In progress</Status>
  </documentManagement>
</p:properties>
</file>

<file path=customXml/itemProps1.xml><?xml version="1.0" encoding="utf-8"?>
<ds:datastoreItem xmlns:ds="http://schemas.openxmlformats.org/officeDocument/2006/customXml" ds:itemID="{140E9475-2C4E-4AC7-91C9-9E128C229A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8EF4D1-23D6-437F-991B-94CE8812B7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e3c1aa-171e-4e54-9606-0ac6dbd864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E61632-A340-41CB-AF0E-E0CB826CB550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elements/1.1/"/>
    <ds:schemaRef ds:uri="7de3c1aa-171e-4e54-9606-0ac6dbd86422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23715</TotalTime>
  <Words>2166</Words>
  <Application>Microsoft Office PowerPoint</Application>
  <PresentationFormat>On-screen Show (4:3)</PresentationFormat>
  <Paragraphs>620</Paragraphs>
  <Slides>50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New Look</vt:lpstr>
      <vt:lpstr>V1 to V2:  How and why we completely  rebuilt our Live data platform </vt:lpstr>
      <vt:lpstr>Agenda</vt:lpstr>
      <vt:lpstr>LEAP Data Platform Supports…. (Lexical Engine and Platform)</vt:lpstr>
      <vt:lpstr>Developer API</vt:lpstr>
      <vt:lpstr>Data in LEAP</vt:lpstr>
      <vt:lpstr>LEAP1 – What we had before</vt:lpstr>
      <vt:lpstr>What was wrong with LEAP1?</vt:lpstr>
      <vt:lpstr>What was wrong with LEAP1?</vt:lpstr>
      <vt:lpstr>LEAP 1 Architecture (simplified)</vt:lpstr>
      <vt:lpstr>LEAP2 – What did we do?</vt:lpstr>
      <vt:lpstr>LEAP2 – What did we do?</vt:lpstr>
      <vt:lpstr>LEAP2 - Cached Live Master Store</vt:lpstr>
      <vt:lpstr>Domain Model</vt:lpstr>
      <vt:lpstr>JSON Master Model</vt:lpstr>
      <vt:lpstr>Implementation - Document Granularity</vt:lpstr>
      <vt:lpstr>LEAP 2 Testing and Dev Process</vt:lpstr>
      <vt:lpstr>Acceptance Tests</vt:lpstr>
      <vt:lpstr>Acceptance Test</vt:lpstr>
      <vt:lpstr>LEAP2 – How did we do it? (1)</vt:lpstr>
      <vt:lpstr>LEAP2 – How did we do it? (2)</vt:lpstr>
      <vt:lpstr>Take-Aways</vt:lpstr>
      <vt:lpstr>References / Resources</vt:lpstr>
      <vt:lpstr>PowerPoint Presentation</vt:lpstr>
      <vt:lpstr>Building Microservice REST APIs with Flask</vt:lpstr>
      <vt:lpstr>Agenda</vt:lpstr>
      <vt:lpstr>Fundamental Concepts </vt:lpstr>
      <vt:lpstr>Monolithic Architecture</vt:lpstr>
      <vt:lpstr>Service Oriented Architecture </vt:lpstr>
      <vt:lpstr>Microservices Architecture</vt:lpstr>
      <vt:lpstr>Development</vt:lpstr>
      <vt:lpstr>What should I use? </vt:lpstr>
      <vt:lpstr>How to do it? </vt:lpstr>
      <vt:lpstr>Web Server Entry Point</vt:lpstr>
      <vt:lpstr>Define URL path</vt:lpstr>
      <vt:lpstr>View Decorators</vt:lpstr>
      <vt:lpstr>Class-Based Views</vt:lpstr>
      <vt:lpstr>Deployment</vt:lpstr>
      <vt:lpstr>Web Server Config</vt:lpstr>
      <vt:lpstr>Containers World</vt:lpstr>
      <vt:lpstr>Building a Docker Image - Dockerfile</vt:lpstr>
      <vt:lpstr>Kubernetes Cluster  </vt:lpstr>
      <vt:lpstr>Deploy a Container on Kubernetes</vt:lpstr>
      <vt:lpstr>Scalability</vt:lpstr>
      <vt:lpstr>Horizontal Scale</vt:lpstr>
      <vt:lpstr>Horizontal Scale</vt:lpstr>
      <vt:lpstr>Vertical Scale</vt:lpstr>
      <vt:lpstr>Take Away</vt:lpstr>
      <vt:lpstr>Resources</vt:lpstr>
      <vt:lpstr>PowerPoint Presentation</vt:lpstr>
      <vt:lpstr>We’re hiring!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ODO/ OGL Group Presentation</dc:title>
  <dc:subject>Presentations</dc:subject>
  <dc:creator>Martin, Jennifer</dc:creator>
  <cp:lastModifiedBy>BOWLER, Tamara</cp:lastModifiedBy>
  <cp:revision>400</cp:revision>
  <cp:lastPrinted>2016-03-08T13:13:41Z</cp:lastPrinted>
  <dcterms:created xsi:type="dcterms:W3CDTF">2016-02-26T19:55:10Z</dcterms:created>
  <dcterms:modified xsi:type="dcterms:W3CDTF">2018-10-26T15:09:09Z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423344019</vt:i4>
  </property>
  <property fmtid="{D5CDD505-2E9C-101B-9397-08002B2CF9AE}" pid="3" name="_NewReviewCycle">
    <vt:lpwstr/>
  </property>
  <property fmtid="{D5CDD505-2E9C-101B-9397-08002B2CF9AE}" pid="4" name="_EmailSubject">
    <vt:lpwstr>Oxford Python - OUP talk 18 Oct</vt:lpwstr>
  </property>
  <property fmtid="{D5CDD505-2E9C-101B-9397-08002B2CF9AE}" pid="5" name="_AuthorEmail">
    <vt:lpwstr>Chelsea.Brown@oup.com</vt:lpwstr>
  </property>
  <property fmtid="{D5CDD505-2E9C-101B-9397-08002B2CF9AE}" pid="6" name="_AuthorEmailDisplayName">
    <vt:lpwstr>BROWN, Chelsea</vt:lpwstr>
  </property>
  <property fmtid="{D5CDD505-2E9C-101B-9397-08002B2CF9AE}" pid="7" name="ContentTypeId">
    <vt:lpwstr>0x010100435582D9D8409040A26A07C1EB29071F</vt:lpwstr>
  </property>
  <property fmtid="{D5CDD505-2E9C-101B-9397-08002B2CF9AE}" pid="8" name="_PreviousAdHocReviewCycleID">
    <vt:i4>-1880493878</vt:i4>
  </property>
</Properties>
</file>